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3" r:id="rId5"/>
    <p:sldId id="257" r:id="rId6"/>
    <p:sldId id="262" r:id="rId7"/>
    <p:sldId id="264" r:id="rId8"/>
    <p:sldId id="269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9687-FB60-4FDF-8D5C-5176498404D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6D47-5901-4EE9-BC35-410710E8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3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9687-FB60-4FDF-8D5C-5176498404D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6D47-5901-4EE9-BC35-410710E8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60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9687-FB60-4FDF-8D5C-5176498404D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6D47-5901-4EE9-BC35-410710E8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8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9687-FB60-4FDF-8D5C-5176498404D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6D47-5901-4EE9-BC35-410710E8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0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9687-FB60-4FDF-8D5C-5176498404D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6D47-5901-4EE9-BC35-410710E8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0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9687-FB60-4FDF-8D5C-5176498404D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6D47-5901-4EE9-BC35-410710E8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9687-FB60-4FDF-8D5C-5176498404D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6D47-5901-4EE9-BC35-410710E8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83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9687-FB60-4FDF-8D5C-5176498404D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6D47-5901-4EE9-BC35-410710E8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9687-FB60-4FDF-8D5C-5176498404D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6D47-5901-4EE9-BC35-410710E8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0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9687-FB60-4FDF-8D5C-5176498404D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6D47-5901-4EE9-BC35-410710E8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3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9687-FB60-4FDF-8D5C-5176498404D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6D47-5901-4EE9-BC35-410710E8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2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E9687-FB60-4FDF-8D5C-5176498404D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F6D47-5901-4EE9-BC35-410710E8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4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lumoslearning.com/llwp/resources/gmas-practice-tests-sample-question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dulastic.com/assessments/gmas-practice-tes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doe.org/Curriculum-Instruction-and-Assessment/Assessment/Documents/Milestones/Blueprints/GA_EOG_Grade_4_Blueprint_July_2020.pdf" TargetMode="External"/><Relationship Id="rId2" Type="http://schemas.openxmlformats.org/officeDocument/2006/relationships/hyperlink" Target="https://www.gadoe.org/Curriculum-Instruction-and-Assessment/Assessment/Documents/Milestones/Blueprints/GA_EOG_Grade_3_Blueprint_July_202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adoe.org/Curriculum-Instruction-and-Assessment/Assessment/Documents/Milestones/Blueprints/GA_EOG_Grade_5_Blueprint_July_2020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experienceonline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doe.org/Curriculum-Instruction-and-Assessment/Assessment/Pages/Item-Samplers.aspx" TargetMode="External"/><Relationship Id="rId2" Type="http://schemas.openxmlformats.org/officeDocument/2006/relationships/hyperlink" Target="https://www.gadoe.org/Curriculum-Instruction-and-Assessment/Assessment/Pages/Georgia-Milestones-End-of-Grade-Assessment-Guides.asp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doe.org/Curriculum-Instruction-and-Assessment/Assessment/Pages/Professional_Learning.aspx" TargetMode="External"/><Relationship Id="rId2" Type="http://schemas.openxmlformats.org/officeDocument/2006/relationships/hyperlink" Target="https://nam02.safelinks.protection.outlook.com/?url=https%3A%2F%2Fwww.gadoe.org%2FCurriculum-Instruction-and-Assessment%2FAssessment%2FPages%2FProfessional_Learning.aspx&amp;data=04%7C01%7Cforte.michael.r%40muscogee.k12.ga.us%7Cccd4796c0d7049b64e9008d9fb915aed%7C69cbf85251034521a4fc0ca208202372%7C0%7C0%7C637817423988039651%7CUnknown%7CTWFpbGZsb3d8eyJWIjoiMC4wLjAwMDAiLCJQIjoiV2luMzIiLCJBTiI6Ik1haWwiLCJXVCI6Mn0%3D%7C1000&amp;sdata=wv10Qa%2F%2F88aF4b3SmN8avTaKQP1wxneuGjYKffVzJUY%3D&amp;reserved=0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1564" y="175492"/>
            <a:ext cx="5230780" cy="670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75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know you do this already, but just as a reminder be sure you think aloud and do these writing prompts as class assignments as a whole group or for small groups, so your students will see the thinking and process in action.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Modeling versus The Think Aloud ⋆ The Blue Brain Teacher by Selma Dawan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873" y="3195695"/>
            <a:ext cx="5347854" cy="3223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9583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Conferring / Writing 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on one</a:t>
            </a:r>
          </a:p>
          <a:p>
            <a:r>
              <a:rPr lang="en-US" dirty="0"/>
              <a:t>Small group</a:t>
            </a:r>
          </a:p>
          <a:p>
            <a:r>
              <a:rPr lang="en-US" dirty="0"/>
              <a:t>Sticky notes</a:t>
            </a:r>
          </a:p>
          <a:p>
            <a:r>
              <a:rPr lang="en-US" dirty="0"/>
              <a:t>Kami/Google Docs write a note on individual student’s writing</a:t>
            </a:r>
          </a:p>
          <a:p>
            <a:r>
              <a:rPr lang="en-US" dirty="0"/>
              <a:t>Audio                                             recording of an idea to support writing          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aunching Your Writing Workshop - The Curriculum Corner 12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907" y="3905653"/>
            <a:ext cx="3422910" cy="2162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Jen Serravallo: Effective 5- to 7-Minute Reading Conferenc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363" y="1549949"/>
            <a:ext cx="3115310" cy="1467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eedback in Writers Workshop - The Brown Bag Teache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584" y="625071"/>
            <a:ext cx="2466975" cy="1849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E033710\AppData\Local\Microsoft\Windows\INetCache\Content.MSO\C16F0DC2.tm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799" y="4470342"/>
            <a:ext cx="2147570" cy="2147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0787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What are strategies that support writing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Recipe</a:t>
            </a:r>
          </a:p>
          <a:p>
            <a:r>
              <a:rPr lang="en-US" sz="4000" dirty="0"/>
              <a:t>Anchor Chart</a:t>
            </a:r>
          </a:p>
          <a:p>
            <a:r>
              <a:rPr lang="en-US" sz="4000" dirty="0"/>
              <a:t>Model + Think Aloud</a:t>
            </a:r>
          </a:p>
          <a:p>
            <a:r>
              <a:rPr lang="en-US" sz="4000" dirty="0"/>
              <a:t>Mini Lessons</a:t>
            </a:r>
          </a:p>
          <a:p>
            <a:r>
              <a:rPr lang="en-US" sz="4000" dirty="0"/>
              <a:t>Students Write</a:t>
            </a:r>
          </a:p>
          <a:p>
            <a:r>
              <a:rPr lang="en-US" sz="4000" dirty="0"/>
              <a:t>Confer</a:t>
            </a:r>
          </a:p>
        </p:txBody>
      </p:sp>
    </p:spTree>
    <p:extLst>
      <p:ext uri="{BB962C8B-B14F-4D97-AF65-F5344CB8AC3E}">
        <p14:creationId xmlns:p14="http://schemas.microsoft.com/office/powerpoint/2010/main" val="385350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0509" y="350838"/>
            <a:ext cx="4939481" cy="646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8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GMAS Practice Tests and Sample Questions | GMAS Test (lumoslearning.com)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2965" y="1825625"/>
            <a:ext cx="872607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7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Free Online GMAS Practice Tests and Tips for Georgia Milestones Success | </a:t>
            </a:r>
            <a:r>
              <a:rPr lang="en-US" dirty="0" err="1">
                <a:hlinkClick r:id="rId2"/>
              </a:rPr>
              <a:t>Edulastic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911927" y="1982382"/>
            <a:ext cx="7952509" cy="365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10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Blueprint  / GMAS Weights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https://www.gadoe.org/Curriculum-Instruction-and-Assessment/Assessment/Documents/Milestones/Blueprints/GA_EOG_Grade_3_Blueprint_July_2020.pdf</a:t>
            </a:r>
            <a:r>
              <a:rPr lang="en-US" dirty="0"/>
              <a:t>    3</a:t>
            </a:r>
            <a:r>
              <a:rPr lang="en-US" baseline="30000" dirty="0"/>
              <a:t>rd</a:t>
            </a:r>
            <a:r>
              <a:rPr lang="en-US" dirty="0"/>
              <a:t> grade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https://www.gadoe.org/Curriculum-Instruction-and-Assessment/Assessment/Documents/Milestones/Blueprints/GA_EOG_Grade_4_Blueprint_July_2020.pdf</a:t>
            </a:r>
            <a:r>
              <a:rPr lang="en-US" dirty="0"/>
              <a:t>  4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https://www.gadoe.org/Curriculum-Instruction-and-Assessment/Assessment/Documents/Milestones/Blueprints/GA_EOG_Grade_5_Blueprint_July_2020.pdf</a:t>
            </a:r>
            <a:r>
              <a:rPr lang="en-US" dirty="0"/>
              <a:t>  5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81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074"/>
            <a:ext cx="10515600" cy="147781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Practice Online</a:t>
            </a:r>
            <a:br>
              <a:rPr lang="en-US" dirty="0"/>
            </a:br>
            <a:r>
              <a:rPr lang="en-US" dirty="0"/>
              <a:t>http://www.gaexperienceonline.com/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hlinkClick r:id="rId2"/>
              </a:rPr>
              <a:t>http://www.gaexperienceonline.com/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 Click Test Practice </a:t>
            </a:r>
          </a:p>
          <a:p>
            <a:pPr marL="0" indent="0">
              <a:buNone/>
            </a:pPr>
            <a:r>
              <a:rPr lang="en-US" dirty="0"/>
              <a:t> Online Training Tools </a:t>
            </a:r>
          </a:p>
          <a:p>
            <a:pPr marL="0" indent="0">
              <a:buNone/>
            </a:pPr>
            <a:r>
              <a:rPr lang="en-US" dirty="0"/>
              <a:t> EOG Test Practice, Standard Online Tools </a:t>
            </a:r>
          </a:p>
          <a:p>
            <a:pPr marL="0" indent="0">
              <a:buNone/>
            </a:pPr>
            <a:r>
              <a:rPr lang="en-US" dirty="0"/>
              <a:t> Grades 3-5 </a:t>
            </a:r>
          </a:p>
          <a:p>
            <a:pPr marL="0" indent="0">
              <a:buNone/>
            </a:pPr>
            <a:r>
              <a:rPr lang="en-US" dirty="0"/>
              <a:t> Type Username &amp; password that is on screen, click sign in </a:t>
            </a:r>
          </a:p>
          <a:p>
            <a:pPr marL="0" indent="0">
              <a:buNone/>
            </a:pPr>
            <a:r>
              <a:rPr lang="en-US" dirty="0"/>
              <a:t> Click Continue </a:t>
            </a:r>
          </a:p>
          <a:p>
            <a:pPr marL="0" indent="0">
              <a:buNone/>
            </a:pPr>
            <a:r>
              <a:rPr lang="en-US" dirty="0"/>
              <a:t> Grades 3-5 Test Practice </a:t>
            </a:r>
          </a:p>
          <a:p>
            <a:pPr marL="0" indent="0">
              <a:buNone/>
            </a:pPr>
            <a:r>
              <a:rPr lang="en-US" dirty="0"/>
              <a:t> Follow prompts</a:t>
            </a:r>
          </a:p>
        </p:txBody>
      </p:sp>
    </p:spTree>
    <p:extLst>
      <p:ext uri="{BB962C8B-B14F-4D97-AF65-F5344CB8AC3E}">
        <p14:creationId xmlns:p14="http://schemas.microsoft.com/office/powerpoint/2010/main" val="2342395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GADOE Resources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GMAS Assessment Guide</a:t>
            </a: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https://www.gadoe.org/Curriculum-Instruction-and-Assessment/Assessment/Pages/Georgia-Milestones-End-of-Grade-Assessment-Guides.aspx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Reading &amp; Evidence Based Writing Sampler (Item Scoring Sampler)</a:t>
            </a:r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https://www.gadoe.org/Curriculum-Instruction-and-Assessment/Assessment/Pages/Item-Samplers.aspx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540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D2BE5C-1373-466A-BA18-A7656D3A3BDE}"/>
              </a:ext>
            </a:extLst>
          </p:cNvPr>
          <p:cNvSpPr txBox="1"/>
          <p:nvPr/>
        </p:nvSpPr>
        <p:spPr>
          <a:xfrm>
            <a:off x="962025" y="5179523"/>
            <a:ext cx="110871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Calibri" panose="020F0502020204030204" pitchFamily="34" charset="0"/>
              </a:rPr>
              <a:t>Helpful 1 hour PL sessions for writing</a:t>
            </a:r>
            <a:r>
              <a:rPr lang="en-US" sz="2400" dirty="0"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  <a:t> - </a:t>
            </a:r>
            <a:r>
              <a:rPr lang="en-US" sz="24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GaDOE</a:t>
            </a: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 Assessment </a:t>
            </a:r>
            <a:r>
              <a:rPr lang="en-US" sz="24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Div</a:t>
            </a: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 Writing PL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982C45-B0D9-48E1-B4C7-7E4F4B1FFCD0}"/>
              </a:ext>
            </a:extLst>
          </p:cNvPr>
          <p:cNvSpPr txBox="1"/>
          <p:nvPr/>
        </p:nvSpPr>
        <p:spPr>
          <a:xfrm>
            <a:off x="3000375" y="2455144"/>
            <a:ext cx="609600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https://www.gadoe.org/Curriculum-Instruction-and-Assessment/Assessment/Pages/Professional_Learning.aspx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3CD0A8AA-1214-4591-A9DA-B3C94F290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" y="397791"/>
            <a:ext cx="10058400" cy="10514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39656" rIns="0" bIns="13965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C7C8E"/>
                </a:solidFill>
                <a:effectLst/>
                <a:latin typeface="Oswald Bold"/>
              </a:rPr>
              <a:t>Professional Learning GADOE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8DB84E9-FC52-47AA-B15C-9BC0122A0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7EB1E958-5E0B-4142-BCDB-66170D4E4C26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962025" y="1150818"/>
            <a:ext cx="10172700" cy="13234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LTStd-Roman"/>
              </a:rPr>
              <a:t>​​​​​​​​​​​​​​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solidFill>
                <a:srgbClr val="333333"/>
              </a:solidFill>
              <a:latin typeface="HelveticaLTStd-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This series of professional learning resources is designed to foster a deeper understanding of assessment in the state of Georgia.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03E1E3-0D8B-4DB5-8C46-52B041E15766}"/>
              </a:ext>
            </a:extLst>
          </p:cNvPr>
          <p:cNvSpPr txBox="1"/>
          <p:nvPr/>
        </p:nvSpPr>
        <p:spPr>
          <a:xfrm>
            <a:off x="962025" y="3751806"/>
            <a:ext cx="103417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C7C8E"/>
                </a:solidFill>
                <a:effectLst/>
                <a:latin typeface="Oswald Bold"/>
              </a:rPr>
              <a:t>Georgia Milestones Assessment System:  </a:t>
            </a:r>
          </a:p>
          <a:p>
            <a:pPr algn="l"/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C7C8E"/>
                </a:solidFill>
                <a:effectLst/>
                <a:latin typeface="Oswald Bold"/>
              </a:rPr>
              <a:t>   Evaluating and Improving Student Writing</a:t>
            </a:r>
            <a:endParaRPr lang="en-US" sz="2800" b="1" i="0" dirty="0">
              <a:solidFill>
                <a:srgbClr val="877867"/>
              </a:solidFill>
              <a:effectLst/>
              <a:latin typeface="Oswald 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292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296" y="1847848"/>
            <a:ext cx="3888176" cy="2106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896" y="2900996"/>
            <a:ext cx="4952744" cy="36477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896" y="230820"/>
            <a:ext cx="6238240" cy="236246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1187049" y="4536756"/>
            <a:ext cx="2820670" cy="158623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56544" y="121285"/>
            <a:ext cx="3281680" cy="1544955"/>
          </a:xfrm>
        </p:spPr>
        <p:txBody>
          <a:bodyPr>
            <a:noAutofit/>
          </a:bodyPr>
          <a:lstStyle/>
          <a:p>
            <a:r>
              <a:rPr lang="en-US" sz="6000" dirty="0">
                <a:latin typeface="Kristen ITC" panose="03050502040202030202" pitchFamily="66" charset="0"/>
              </a:rPr>
              <a:t>Canvas</a:t>
            </a:r>
          </a:p>
        </p:txBody>
      </p:sp>
    </p:spTree>
    <p:extLst>
      <p:ext uri="{BB962C8B-B14F-4D97-AF65-F5344CB8AC3E}">
        <p14:creationId xmlns:p14="http://schemas.microsoft.com/office/powerpoint/2010/main" val="3132666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8165</TotalTime>
  <Words>425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Footlight MT Light</vt:lpstr>
      <vt:lpstr>HelveticaLTStd-Roman</vt:lpstr>
      <vt:lpstr>Kristen ITC</vt:lpstr>
      <vt:lpstr>Oswald Bold</vt:lpstr>
      <vt:lpstr>Oswald Regular</vt:lpstr>
      <vt:lpstr>Segoe Print</vt:lpstr>
      <vt:lpstr>Office Theme</vt:lpstr>
      <vt:lpstr>PowerPoint Presentation</vt:lpstr>
      <vt:lpstr>PowerPoint Presentation</vt:lpstr>
      <vt:lpstr>GMAS Practice Tests and Sample Questions | GMAS Test (lumoslearning.com) </vt:lpstr>
      <vt:lpstr>Free Online GMAS Practice Tests and Tips for Georgia Milestones Success | Edulastic </vt:lpstr>
      <vt:lpstr>Blueprint  / GMAS Weights</vt:lpstr>
      <vt:lpstr>  Practice Online http://www.gaexperienceonline.com/  </vt:lpstr>
      <vt:lpstr>GADOE Resources </vt:lpstr>
      <vt:lpstr>PowerPoint Presentation</vt:lpstr>
      <vt:lpstr>Canvas</vt:lpstr>
      <vt:lpstr>Think Aloud</vt:lpstr>
      <vt:lpstr>Conferring / Writing Conference</vt:lpstr>
      <vt:lpstr>What are strategies that support writing development?</vt:lpstr>
    </vt:vector>
  </TitlesOfParts>
  <Company>Muscogee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Cantrell Cynthia D</dc:creator>
  <cp:lastModifiedBy>Cantrell Cynthia D</cp:lastModifiedBy>
  <cp:revision>21</cp:revision>
  <dcterms:created xsi:type="dcterms:W3CDTF">2021-02-21T17:02:34Z</dcterms:created>
  <dcterms:modified xsi:type="dcterms:W3CDTF">2022-03-29T18:01:53Z</dcterms:modified>
</cp:coreProperties>
</file>