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28"/>
  </p:notesMasterIdLst>
  <p:sldIdLst>
    <p:sldId id="256" r:id="rId2"/>
    <p:sldId id="284" r:id="rId3"/>
    <p:sldId id="257" r:id="rId4"/>
    <p:sldId id="258" r:id="rId5"/>
    <p:sldId id="272" r:id="rId6"/>
    <p:sldId id="259" r:id="rId7"/>
    <p:sldId id="261" r:id="rId8"/>
    <p:sldId id="271" r:id="rId9"/>
    <p:sldId id="260" r:id="rId10"/>
    <p:sldId id="263" r:id="rId11"/>
    <p:sldId id="264" r:id="rId12"/>
    <p:sldId id="266" r:id="rId13"/>
    <p:sldId id="267" r:id="rId14"/>
    <p:sldId id="268" r:id="rId15"/>
    <p:sldId id="269" r:id="rId16"/>
    <p:sldId id="270" r:id="rId17"/>
    <p:sldId id="274" r:id="rId18"/>
    <p:sldId id="281" r:id="rId19"/>
    <p:sldId id="282" r:id="rId20"/>
    <p:sldId id="283" r:id="rId21"/>
    <p:sldId id="276" r:id="rId22"/>
    <p:sldId id="277" r:id="rId23"/>
    <p:sldId id="278" r:id="rId24"/>
    <p:sldId id="279" r:id="rId25"/>
    <p:sldId id="280"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5BA57-FC70-4ACC-8AA9-0E5036B5A053}"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3A1B-2F05-4F5F-91A7-6CD196C53DFB}" type="slidenum">
              <a:rPr lang="en-US" smtClean="0"/>
              <a:t>‹#›</a:t>
            </a:fld>
            <a:endParaRPr lang="en-US"/>
          </a:p>
        </p:txBody>
      </p:sp>
    </p:spTree>
    <p:extLst>
      <p:ext uri="{BB962C8B-B14F-4D97-AF65-F5344CB8AC3E}">
        <p14:creationId xmlns:p14="http://schemas.microsoft.com/office/powerpoint/2010/main" val="426673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This sample item shows that the next generation of test items will have multiple parts. Students are required to show deeper understanding and use details directly from the story to support their explanations.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DA3B9-C71C-4FF7-ADB7-B98B65519A19}" type="slidenum">
              <a:rPr lang="en-US" altLang="en-US" smtClean="0">
                <a:solidFill>
                  <a:srgbClr val="000000"/>
                </a:solidFill>
                <a:ea typeface="ＭＳ Ｐゴシック" panose="020B0600070205080204" pitchFamily="34" charset="-128"/>
              </a:rPr>
              <a:pPr>
                <a:spcBef>
                  <a:spcPct val="0"/>
                </a:spcBef>
              </a:pPr>
              <a:t>10</a:t>
            </a:fld>
            <a:endParaRPr lang="en-US" altLang="en-US" smtClean="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63837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Here is an example of a new item types. The items are scaffolded in that they have multiple parts with increased complexity. Students will need to both show and explain their work for Mathematics problems.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0A85EC-7F09-4277-9A35-47378685973F}" type="slidenum">
              <a:rPr lang="en-US" altLang="en-US" smtClean="0">
                <a:solidFill>
                  <a:srgbClr val="000000"/>
                </a:solidFill>
                <a:ea typeface="ＭＳ Ｐゴシック" panose="020B0600070205080204" pitchFamily="34" charset="-128"/>
              </a:rPr>
              <a:pPr>
                <a:spcBef>
                  <a:spcPct val="0"/>
                </a:spcBef>
              </a:pPr>
              <a:t>11</a:t>
            </a:fld>
            <a:endParaRPr lang="en-US" altLang="en-US" smtClean="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26922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Click to answer the item.</a:t>
            </a:r>
          </a:p>
          <a:p>
            <a:r>
              <a:rPr lang="en-US" altLang="en-US" smtClean="0"/>
              <a:t>Click to transition to CR item.</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81213" indent="-230188">
              <a:spcBef>
                <a:spcPct val="30000"/>
              </a:spcBef>
              <a:defRPr sz="1200">
                <a:solidFill>
                  <a:schemeClr val="tx1"/>
                </a:solidFill>
                <a:latin typeface="Calibri" panose="020F0502020204030204" pitchFamily="34" charset="0"/>
              </a:defRPr>
            </a:lvl5pPr>
            <a:lvl6pPr marL="2538413" indent="-230188" eaLnBrk="0" fontAlgn="base" hangingPunct="0">
              <a:spcBef>
                <a:spcPct val="30000"/>
              </a:spcBef>
              <a:spcAft>
                <a:spcPct val="0"/>
              </a:spcAft>
              <a:defRPr sz="1200">
                <a:solidFill>
                  <a:schemeClr val="tx1"/>
                </a:solidFill>
                <a:latin typeface="Calibri" panose="020F0502020204030204" pitchFamily="34" charset="0"/>
              </a:defRPr>
            </a:lvl6pPr>
            <a:lvl7pPr marL="2995613" indent="-230188" eaLnBrk="0" fontAlgn="base" hangingPunct="0">
              <a:spcBef>
                <a:spcPct val="30000"/>
              </a:spcBef>
              <a:spcAft>
                <a:spcPct val="0"/>
              </a:spcAft>
              <a:defRPr sz="1200">
                <a:solidFill>
                  <a:schemeClr val="tx1"/>
                </a:solidFill>
                <a:latin typeface="Calibri" panose="020F0502020204030204" pitchFamily="34" charset="0"/>
              </a:defRPr>
            </a:lvl7pPr>
            <a:lvl8pPr marL="3452813" indent="-230188" eaLnBrk="0" fontAlgn="base" hangingPunct="0">
              <a:spcBef>
                <a:spcPct val="30000"/>
              </a:spcBef>
              <a:spcAft>
                <a:spcPct val="0"/>
              </a:spcAft>
              <a:defRPr sz="1200">
                <a:solidFill>
                  <a:schemeClr val="tx1"/>
                </a:solidFill>
                <a:latin typeface="Calibri" panose="020F0502020204030204" pitchFamily="34" charset="0"/>
              </a:defRPr>
            </a:lvl8pPr>
            <a:lvl9pPr marL="39100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C4766D-D46F-4BF0-932D-D4D3477C4A91}"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2143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Click to answer the item.</a:t>
            </a:r>
          </a:p>
          <a:p>
            <a:r>
              <a:rPr lang="en-US" altLang="en-US" smtClean="0"/>
              <a:t>Click to transition to CR item.</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81213" indent="-230188">
              <a:spcBef>
                <a:spcPct val="30000"/>
              </a:spcBef>
              <a:defRPr sz="1200">
                <a:solidFill>
                  <a:schemeClr val="tx1"/>
                </a:solidFill>
                <a:latin typeface="Calibri" panose="020F0502020204030204" pitchFamily="34" charset="0"/>
              </a:defRPr>
            </a:lvl5pPr>
            <a:lvl6pPr marL="2538413" indent="-230188" eaLnBrk="0" fontAlgn="base" hangingPunct="0">
              <a:spcBef>
                <a:spcPct val="30000"/>
              </a:spcBef>
              <a:spcAft>
                <a:spcPct val="0"/>
              </a:spcAft>
              <a:defRPr sz="1200">
                <a:solidFill>
                  <a:schemeClr val="tx1"/>
                </a:solidFill>
                <a:latin typeface="Calibri" panose="020F0502020204030204" pitchFamily="34" charset="0"/>
              </a:defRPr>
            </a:lvl6pPr>
            <a:lvl7pPr marL="2995613" indent="-230188" eaLnBrk="0" fontAlgn="base" hangingPunct="0">
              <a:spcBef>
                <a:spcPct val="30000"/>
              </a:spcBef>
              <a:spcAft>
                <a:spcPct val="0"/>
              </a:spcAft>
              <a:defRPr sz="1200">
                <a:solidFill>
                  <a:schemeClr val="tx1"/>
                </a:solidFill>
                <a:latin typeface="Calibri" panose="020F0502020204030204" pitchFamily="34" charset="0"/>
              </a:defRPr>
            </a:lvl7pPr>
            <a:lvl8pPr marL="3452813" indent="-230188" eaLnBrk="0" fontAlgn="base" hangingPunct="0">
              <a:spcBef>
                <a:spcPct val="30000"/>
              </a:spcBef>
              <a:spcAft>
                <a:spcPct val="0"/>
              </a:spcAft>
              <a:defRPr sz="1200">
                <a:solidFill>
                  <a:schemeClr val="tx1"/>
                </a:solidFill>
                <a:latin typeface="Calibri" panose="020F0502020204030204" pitchFamily="34" charset="0"/>
              </a:defRPr>
            </a:lvl8pPr>
            <a:lvl9pPr marL="39100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B2418C-B227-42B5-A703-E890322818DC}"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24327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Click to answer the item.</a:t>
            </a:r>
          </a:p>
          <a:p>
            <a:r>
              <a:rPr lang="en-US" altLang="en-US" smtClean="0"/>
              <a:t>Click to transition to CR item.</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81213" indent="-230188">
              <a:spcBef>
                <a:spcPct val="30000"/>
              </a:spcBef>
              <a:defRPr sz="1200">
                <a:solidFill>
                  <a:schemeClr val="tx1"/>
                </a:solidFill>
                <a:latin typeface="Calibri" panose="020F0502020204030204" pitchFamily="34" charset="0"/>
              </a:defRPr>
            </a:lvl5pPr>
            <a:lvl6pPr marL="2538413" indent="-230188" eaLnBrk="0" fontAlgn="base" hangingPunct="0">
              <a:spcBef>
                <a:spcPct val="30000"/>
              </a:spcBef>
              <a:spcAft>
                <a:spcPct val="0"/>
              </a:spcAft>
              <a:defRPr sz="1200">
                <a:solidFill>
                  <a:schemeClr val="tx1"/>
                </a:solidFill>
                <a:latin typeface="Calibri" panose="020F0502020204030204" pitchFamily="34" charset="0"/>
              </a:defRPr>
            </a:lvl6pPr>
            <a:lvl7pPr marL="2995613" indent="-230188" eaLnBrk="0" fontAlgn="base" hangingPunct="0">
              <a:spcBef>
                <a:spcPct val="30000"/>
              </a:spcBef>
              <a:spcAft>
                <a:spcPct val="0"/>
              </a:spcAft>
              <a:defRPr sz="1200">
                <a:solidFill>
                  <a:schemeClr val="tx1"/>
                </a:solidFill>
                <a:latin typeface="Calibri" panose="020F0502020204030204" pitchFamily="34" charset="0"/>
              </a:defRPr>
            </a:lvl7pPr>
            <a:lvl8pPr marL="3452813" indent="-230188" eaLnBrk="0" fontAlgn="base" hangingPunct="0">
              <a:spcBef>
                <a:spcPct val="30000"/>
              </a:spcBef>
              <a:spcAft>
                <a:spcPct val="0"/>
              </a:spcAft>
              <a:defRPr sz="1200">
                <a:solidFill>
                  <a:schemeClr val="tx1"/>
                </a:solidFill>
                <a:latin typeface="Calibri" panose="020F0502020204030204" pitchFamily="34" charset="0"/>
              </a:defRPr>
            </a:lvl8pPr>
            <a:lvl9pPr marL="39100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EB8E42-1849-4C07-B3CC-0ED6F93FE154}"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54900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Click to answer the item.</a:t>
            </a:r>
          </a:p>
          <a:p>
            <a:r>
              <a:rPr lang="en-US" altLang="en-US" smtClean="0"/>
              <a:t>Click to transition to CR item.</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81213" indent="-230188">
              <a:spcBef>
                <a:spcPct val="30000"/>
              </a:spcBef>
              <a:defRPr sz="1200">
                <a:solidFill>
                  <a:schemeClr val="tx1"/>
                </a:solidFill>
                <a:latin typeface="Calibri" panose="020F0502020204030204" pitchFamily="34" charset="0"/>
              </a:defRPr>
            </a:lvl5pPr>
            <a:lvl6pPr marL="2538413" indent="-230188" eaLnBrk="0" fontAlgn="base" hangingPunct="0">
              <a:spcBef>
                <a:spcPct val="30000"/>
              </a:spcBef>
              <a:spcAft>
                <a:spcPct val="0"/>
              </a:spcAft>
              <a:defRPr sz="1200">
                <a:solidFill>
                  <a:schemeClr val="tx1"/>
                </a:solidFill>
                <a:latin typeface="Calibri" panose="020F0502020204030204" pitchFamily="34" charset="0"/>
              </a:defRPr>
            </a:lvl6pPr>
            <a:lvl7pPr marL="2995613" indent="-230188" eaLnBrk="0" fontAlgn="base" hangingPunct="0">
              <a:spcBef>
                <a:spcPct val="30000"/>
              </a:spcBef>
              <a:spcAft>
                <a:spcPct val="0"/>
              </a:spcAft>
              <a:defRPr sz="1200">
                <a:solidFill>
                  <a:schemeClr val="tx1"/>
                </a:solidFill>
                <a:latin typeface="Calibri" panose="020F0502020204030204" pitchFamily="34" charset="0"/>
              </a:defRPr>
            </a:lvl7pPr>
            <a:lvl8pPr marL="3452813" indent="-230188" eaLnBrk="0" fontAlgn="base" hangingPunct="0">
              <a:spcBef>
                <a:spcPct val="30000"/>
              </a:spcBef>
              <a:spcAft>
                <a:spcPct val="0"/>
              </a:spcAft>
              <a:defRPr sz="1200">
                <a:solidFill>
                  <a:schemeClr val="tx1"/>
                </a:solidFill>
                <a:latin typeface="Calibri" panose="020F0502020204030204" pitchFamily="34" charset="0"/>
              </a:defRPr>
            </a:lvl8pPr>
            <a:lvl9pPr marL="39100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C9AC77-F80A-4C38-A856-EF1AABB46403}"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00988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09" indent="-285734" eaLnBrk="0" hangingPunct="0">
              <a:defRPr>
                <a:solidFill>
                  <a:schemeClr val="tx1"/>
                </a:solidFill>
                <a:latin typeface="Arial" panose="020B0604020202020204" pitchFamily="34" charset="0"/>
              </a:defRPr>
            </a:lvl2pPr>
            <a:lvl3pPr marL="1142937" indent="-228587" eaLnBrk="0" hangingPunct="0">
              <a:defRPr>
                <a:solidFill>
                  <a:schemeClr val="tx1"/>
                </a:solidFill>
                <a:latin typeface="Arial" panose="020B0604020202020204" pitchFamily="34" charset="0"/>
              </a:defRPr>
            </a:lvl3pPr>
            <a:lvl4pPr marL="1600112" indent="-228587" eaLnBrk="0" hangingPunct="0">
              <a:defRPr>
                <a:solidFill>
                  <a:schemeClr val="tx1"/>
                </a:solidFill>
                <a:latin typeface="Arial" panose="020B0604020202020204" pitchFamily="34" charset="0"/>
              </a:defRPr>
            </a:lvl4pPr>
            <a:lvl5pPr marL="2057287" indent="-228587" eaLnBrk="0" hangingPunct="0">
              <a:defRPr>
                <a:solidFill>
                  <a:schemeClr val="tx1"/>
                </a:solidFill>
                <a:latin typeface="Arial" panose="020B0604020202020204" pitchFamily="34" charset="0"/>
              </a:defRPr>
            </a:lvl5pPr>
            <a:lvl6pPr marL="2514461" indent="-228587" eaLnBrk="0" fontAlgn="base" hangingPunct="0">
              <a:spcBef>
                <a:spcPct val="0"/>
              </a:spcBef>
              <a:spcAft>
                <a:spcPct val="0"/>
              </a:spcAft>
              <a:defRPr>
                <a:solidFill>
                  <a:schemeClr val="tx1"/>
                </a:solidFill>
                <a:latin typeface="Arial" panose="020B0604020202020204" pitchFamily="34" charset="0"/>
              </a:defRPr>
            </a:lvl6pPr>
            <a:lvl7pPr marL="2971635" indent="-228587" eaLnBrk="0" fontAlgn="base" hangingPunct="0">
              <a:spcBef>
                <a:spcPct val="0"/>
              </a:spcBef>
              <a:spcAft>
                <a:spcPct val="0"/>
              </a:spcAft>
              <a:defRPr>
                <a:solidFill>
                  <a:schemeClr val="tx1"/>
                </a:solidFill>
                <a:latin typeface="Arial" panose="020B0604020202020204" pitchFamily="34" charset="0"/>
              </a:defRPr>
            </a:lvl7pPr>
            <a:lvl8pPr marL="3428810" indent="-228587" eaLnBrk="0" fontAlgn="base" hangingPunct="0">
              <a:spcBef>
                <a:spcPct val="0"/>
              </a:spcBef>
              <a:spcAft>
                <a:spcPct val="0"/>
              </a:spcAft>
              <a:defRPr>
                <a:solidFill>
                  <a:schemeClr val="tx1"/>
                </a:solidFill>
                <a:latin typeface="Arial" panose="020B0604020202020204" pitchFamily="34" charset="0"/>
              </a:defRPr>
            </a:lvl8pPr>
            <a:lvl9pPr marL="3885985" indent="-22858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128A68-BDC5-4BB9-A85F-2657BF265272}"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9001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F5A5E67-65C8-4BB6-84CA-C4052CC89245}" type="slidenum">
              <a:rPr lang="en-US">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65275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09" indent="-285734" eaLnBrk="0" hangingPunct="0">
              <a:defRPr>
                <a:solidFill>
                  <a:schemeClr val="tx1"/>
                </a:solidFill>
                <a:latin typeface="Arial" panose="020B0604020202020204" pitchFamily="34" charset="0"/>
              </a:defRPr>
            </a:lvl2pPr>
            <a:lvl3pPr marL="1142937" indent="-228587" eaLnBrk="0" hangingPunct="0">
              <a:defRPr>
                <a:solidFill>
                  <a:schemeClr val="tx1"/>
                </a:solidFill>
                <a:latin typeface="Arial" panose="020B0604020202020204" pitchFamily="34" charset="0"/>
              </a:defRPr>
            </a:lvl3pPr>
            <a:lvl4pPr marL="1600112" indent="-228587" eaLnBrk="0" hangingPunct="0">
              <a:defRPr>
                <a:solidFill>
                  <a:schemeClr val="tx1"/>
                </a:solidFill>
                <a:latin typeface="Arial" panose="020B0604020202020204" pitchFamily="34" charset="0"/>
              </a:defRPr>
            </a:lvl4pPr>
            <a:lvl5pPr marL="2057287" indent="-228587" eaLnBrk="0" hangingPunct="0">
              <a:defRPr>
                <a:solidFill>
                  <a:schemeClr val="tx1"/>
                </a:solidFill>
                <a:latin typeface="Arial" panose="020B0604020202020204" pitchFamily="34" charset="0"/>
              </a:defRPr>
            </a:lvl5pPr>
            <a:lvl6pPr marL="2514461" indent="-228587" eaLnBrk="0" fontAlgn="base" hangingPunct="0">
              <a:spcBef>
                <a:spcPct val="0"/>
              </a:spcBef>
              <a:spcAft>
                <a:spcPct val="0"/>
              </a:spcAft>
              <a:defRPr>
                <a:solidFill>
                  <a:schemeClr val="tx1"/>
                </a:solidFill>
                <a:latin typeface="Arial" panose="020B0604020202020204" pitchFamily="34" charset="0"/>
              </a:defRPr>
            </a:lvl6pPr>
            <a:lvl7pPr marL="2971635" indent="-228587" eaLnBrk="0" fontAlgn="base" hangingPunct="0">
              <a:spcBef>
                <a:spcPct val="0"/>
              </a:spcBef>
              <a:spcAft>
                <a:spcPct val="0"/>
              </a:spcAft>
              <a:defRPr>
                <a:solidFill>
                  <a:schemeClr val="tx1"/>
                </a:solidFill>
                <a:latin typeface="Arial" panose="020B0604020202020204" pitchFamily="34" charset="0"/>
              </a:defRPr>
            </a:lvl7pPr>
            <a:lvl8pPr marL="3428810" indent="-228587" eaLnBrk="0" fontAlgn="base" hangingPunct="0">
              <a:spcBef>
                <a:spcPct val="0"/>
              </a:spcBef>
              <a:spcAft>
                <a:spcPct val="0"/>
              </a:spcAft>
              <a:defRPr>
                <a:solidFill>
                  <a:schemeClr val="tx1"/>
                </a:solidFill>
                <a:latin typeface="Arial" panose="020B0604020202020204" pitchFamily="34" charset="0"/>
              </a:defRPr>
            </a:lvl8pPr>
            <a:lvl9pPr marL="3885985" indent="-22858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128A68-BDC5-4BB9-A85F-2657BF265272}" type="slidenum">
              <a:rPr lang="en-US" altLang="en-US">
                <a:solidFill>
                  <a:srgbClr val="000000"/>
                </a:solidFill>
                <a:latin typeface="Calibri" panose="020F0502020204030204" pitchFamily="34" charset="0"/>
              </a:rPr>
              <a:pPr eaLnBrk="1" hangingPunct="1"/>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9818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53554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54E97-0A11-4787-A6BC-A013A380E68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272509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72431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2279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79006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16295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2785968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413437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82461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40246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87719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E54E97-0A11-4787-A6BC-A013A380E68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77538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E54E97-0A11-4787-A6BC-A013A380E685}"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80144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258568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255884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7E54E97-0A11-4787-A6BC-A013A380E685}" type="datetimeFigureOut">
              <a:rPr lang="en-US" smtClean="0"/>
              <a:t>3/9/2017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17798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54E97-0A11-4787-A6BC-A013A380E68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D6098-78FA-418E-9B59-D3408B11D021}" type="slidenum">
              <a:rPr lang="en-US" smtClean="0"/>
              <a:t>‹#›</a:t>
            </a:fld>
            <a:endParaRPr lang="en-US"/>
          </a:p>
        </p:txBody>
      </p:sp>
    </p:spTree>
    <p:extLst>
      <p:ext uri="{BB962C8B-B14F-4D97-AF65-F5344CB8AC3E}">
        <p14:creationId xmlns:p14="http://schemas.microsoft.com/office/powerpoint/2010/main" val="236902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E54E97-0A11-4787-A6BC-A013A380E685}" type="datetimeFigureOut">
              <a:rPr lang="en-US" smtClean="0"/>
              <a:t>3/9/2017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BD6098-78FA-418E-9B59-D3408B11D021}" type="slidenum">
              <a:rPr lang="en-US" smtClean="0"/>
              <a:t>‹#›</a:t>
            </a:fld>
            <a:endParaRPr lang="en-US"/>
          </a:p>
        </p:txBody>
      </p:sp>
    </p:spTree>
    <p:extLst>
      <p:ext uri="{BB962C8B-B14F-4D97-AF65-F5344CB8AC3E}">
        <p14:creationId xmlns:p14="http://schemas.microsoft.com/office/powerpoint/2010/main" val="4004505854"/>
      </p:ext>
    </p:extLst>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LD.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youtu.be/vgtvKTbBP8E" TargetMode="External"/><Relationship Id="rId1" Type="http://schemas.openxmlformats.org/officeDocument/2006/relationships/slideLayout" Target="../slideLayouts/slideLayout2.xml"/><Relationship Id="rId4" Type="http://schemas.openxmlformats.org/officeDocument/2006/relationships/hyperlink" Target="GMAS%20Parent%20Night_Dimon.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4476482"/>
          </a:xfrm>
        </p:spPr>
        <p:txBody>
          <a:bodyPr/>
          <a:lstStyle/>
          <a:p>
            <a:pPr algn="ctr"/>
            <a:r>
              <a:rPr lang="en-US" dirty="0" smtClean="0"/>
              <a:t>Georgia Milestones Assessment System</a:t>
            </a:r>
            <a:br>
              <a:rPr lang="en-US" dirty="0" smtClean="0"/>
            </a:br>
            <a:r>
              <a:rPr lang="en-US" dirty="0" smtClean="0"/>
              <a:t/>
            </a:r>
            <a:br>
              <a:rPr lang="en-US" dirty="0" smtClean="0"/>
            </a:br>
            <a:r>
              <a:rPr lang="en-US" sz="3600" dirty="0" smtClean="0"/>
              <a:t>DIMON MAGNET ACADEMY</a:t>
            </a:r>
            <a:endParaRPr lang="en-US" dirty="0"/>
          </a:p>
        </p:txBody>
      </p:sp>
      <p:sp>
        <p:nvSpPr>
          <p:cNvPr id="3" name="Subtitle 2"/>
          <p:cNvSpPr>
            <a:spLocks noGrp="1"/>
          </p:cNvSpPr>
          <p:nvPr>
            <p:ph type="subTitle" idx="1"/>
          </p:nvPr>
        </p:nvSpPr>
        <p:spPr/>
        <p:txBody>
          <a:bodyPr>
            <a:normAutofit/>
          </a:bodyPr>
          <a:lstStyle/>
          <a:p>
            <a:endParaRPr lang="en-US" dirty="0" smtClean="0"/>
          </a:p>
          <a:p>
            <a:endParaRPr lang="en-US" dirty="0"/>
          </a:p>
        </p:txBody>
      </p:sp>
    </p:spTree>
    <p:extLst>
      <p:ext uri="{BB962C8B-B14F-4D97-AF65-F5344CB8AC3E}">
        <p14:creationId xmlns:p14="http://schemas.microsoft.com/office/powerpoint/2010/main" val="307474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560513" y="38221"/>
            <a:ext cx="9144000" cy="838200"/>
          </a:xfrm>
        </p:spPr>
        <p:txBody>
          <a:bodyPr>
            <a:normAutofit/>
          </a:bodyPr>
          <a:lstStyle/>
          <a:p>
            <a:pPr algn="ctr" eaLnBrk="1" hangingPunct="1"/>
            <a:r>
              <a:rPr lang="en-US" altLang="en-US" b="1" dirty="0">
                <a:solidFill>
                  <a:schemeClr val="tx1"/>
                </a:solidFill>
                <a:ea typeface="ＭＳ Ｐゴシック" panose="020B0600070205080204" pitchFamily="34" charset="-128"/>
              </a:rPr>
              <a:t>Reading/ELA – Assessment Item</a:t>
            </a:r>
          </a:p>
        </p:txBody>
      </p:sp>
      <p:sp>
        <p:nvSpPr>
          <p:cNvPr id="92163" name="Content Placeholder 2"/>
          <p:cNvSpPr>
            <a:spLocks noGrp="1"/>
          </p:cNvSpPr>
          <p:nvPr>
            <p:ph idx="1"/>
          </p:nvPr>
        </p:nvSpPr>
        <p:spPr>
          <a:xfrm>
            <a:off x="425004" y="1981200"/>
            <a:ext cx="2738882" cy="2230192"/>
          </a:xfrm>
          <a:solidFill>
            <a:srgbClr val="00C2F0"/>
          </a:solidFill>
          <a:ln>
            <a:solidFill>
              <a:srgbClr val="F57913"/>
            </a:solidFill>
            <a:round/>
            <a:headEnd/>
            <a:tailEnd/>
          </a:ln>
        </p:spPr>
        <p:txBody>
          <a:bodyPr/>
          <a:lstStyle/>
          <a:p>
            <a:pPr marL="0" indent="0" algn="ctr"/>
            <a:r>
              <a:rPr lang="en-US" altLang="en-US" sz="2400" b="1" dirty="0">
                <a:ea typeface="ＭＳ Ｐゴシック" panose="020B0600070205080204" pitchFamily="34" charset="-128"/>
              </a:rPr>
              <a:t>Multiple-Parts</a:t>
            </a:r>
          </a:p>
          <a:p>
            <a:pPr marL="0" indent="0" algn="ctr"/>
            <a:r>
              <a:rPr lang="en-US" altLang="en-US" sz="2400" b="1" dirty="0">
                <a:ea typeface="ＭＳ Ｐゴシック" panose="020B0600070205080204" pitchFamily="34" charset="-128"/>
              </a:rPr>
              <a:t>Text Dependent Questions</a:t>
            </a:r>
          </a:p>
          <a:p>
            <a:pPr marL="0" indent="0" algn="ctr"/>
            <a:r>
              <a:rPr lang="en-US" altLang="en-US" sz="2400" b="1" dirty="0">
                <a:ea typeface="ＭＳ Ｐゴシック" panose="020B0600070205080204" pitchFamily="34" charset="-128"/>
              </a:rPr>
              <a:t>Deeper Understanding</a:t>
            </a:r>
          </a:p>
        </p:txBody>
      </p:sp>
      <p:grpSp>
        <p:nvGrpSpPr>
          <p:cNvPr id="2" name="Group 1"/>
          <p:cNvGrpSpPr/>
          <p:nvPr/>
        </p:nvGrpSpPr>
        <p:grpSpPr>
          <a:xfrm>
            <a:off x="3378555" y="1455314"/>
            <a:ext cx="7547289" cy="5061398"/>
            <a:chOff x="3855073" y="1390919"/>
            <a:chExt cx="7547289" cy="5061398"/>
          </a:xfrm>
        </p:grpSpPr>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b="4372"/>
            <a:stretch>
              <a:fillRect/>
            </a:stretch>
          </p:blipFill>
          <p:spPr bwMode="auto">
            <a:xfrm>
              <a:off x="3930198" y="1390919"/>
              <a:ext cx="7472164" cy="506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65" name="Oval 5"/>
            <p:cNvSpPr>
              <a:spLocks noChangeArrowheads="1"/>
            </p:cNvSpPr>
            <p:nvPr/>
          </p:nvSpPr>
          <p:spPr bwMode="auto">
            <a:xfrm>
              <a:off x="3855073" y="2126091"/>
              <a:ext cx="973138"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sp>
          <p:nvSpPr>
            <p:cNvPr id="92166" name="Oval 6"/>
            <p:cNvSpPr>
              <a:spLocks noChangeArrowheads="1"/>
            </p:cNvSpPr>
            <p:nvPr/>
          </p:nvSpPr>
          <p:spPr bwMode="auto">
            <a:xfrm>
              <a:off x="3855074" y="2787202"/>
              <a:ext cx="973138"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cxnSp>
          <p:nvCxnSpPr>
            <p:cNvPr id="92167" name="Straight Connector 3"/>
            <p:cNvCxnSpPr>
              <a:cxnSpLocks noChangeShapeType="1"/>
            </p:cNvCxnSpPr>
            <p:nvPr/>
          </p:nvCxnSpPr>
          <p:spPr bwMode="auto">
            <a:xfrm>
              <a:off x="4876800" y="3447249"/>
              <a:ext cx="4572000" cy="0"/>
            </a:xfrm>
            <a:prstGeom prst="line">
              <a:avLst/>
            </a:prstGeom>
            <a:noFill/>
            <a:ln w="28575">
              <a:solidFill>
                <a:srgbClr val="E86E0A"/>
              </a:solidFill>
              <a:round/>
              <a:headEnd/>
              <a:tailEnd/>
            </a:ln>
            <a:extLst>
              <a:ext uri="{909E8E84-426E-40DD-AFC4-6F175D3DCCD1}">
                <a14:hiddenFill xmlns:a14="http://schemas.microsoft.com/office/drawing/2010/main">
                  <a:noFill/>
                </a14:hiddenFill>
              </a:ext>
            </a:extLst>
          </p:spPr>
        </p:cxnSp>
        <p:cxnSp>
          <p:nvCxnSpPr>
            <p:cNvPr id="92168" name="Straight Connector 10"/>
            <p:cNvCxnSpPr>
              <a:cxnSpLocks noChangeShapeType="1"/>
            </p:cNvCxnSpPr>
            <p:nvPr/>
          </p:nvCxnSpPr>
          <p:spPr bwMode="auto">
            <a:xfrm>
              <a:off x="3994593" y="3205769"/>
              <a:ext cx="685800" cy="0"/>
            </a:xfrm>
            <a:prstGeom prst="line">
              <a:avLst/>
            </a:prstGeom>
            <a:noFill/>
            <a:ln w="28575">
              <a:solidFill>
                <a:srgbClr val="E86E0A"/>
              </a:solidFill>
              <a:round/>
              <a:headEnd/>
              <a:tailEnd/>
            </a:ln>
            <a:extLst>
              <a:ext uri="{909E8E84-426E-40DD-AFC4-6F175D3DCCD1}">
                <a14:hiddenFill xmlns:a14="http://schemas.microsoft.com/office/drawing/2010/main">
                  <a:noFill/>
                </a14:hiddenFill>
              </a:ext>
            </a:extLst>
          </p:spPr>
        </p:cxnSp>
        <p:cxnSp>
          <p:nvCxnSpPr>
            <p:cNvPr id="92169" name="Straight Connector 15"/>
            <p:cNvCxnSpPr>
              <a:cxnSpLocks noChangeShapeType="1"/>
            </p:cNvCxnSpPr>
            <p:nvPr/>
          </p:nvCxnSpPr>
          <p:spPr bwMode="auto">
            <a:xfrm>
              <a:off x="4162020" y="2518896"/>
              <a:ext cx="342900" cy="0"/>
            </a:xfrm>
            <a:prstGeom prst="line">
              <a:avLst/>
            </a:prstGeom>
            <a:noFill/>
            <a:ln w="28575">
              <a:solidFill>
                <a:srgbClr val="E86E0A"/>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2044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618186" y="2057400"/>
            <a:ext cx="2253803" cy="2890838"/>
          </a:xfrm>
          <a:solidFill>
            <a:srgbClr val="00C2F0"/>
          </a:solidFill>
          <a:ln>
            <a:solidFill>
              <a:srgbClr val="F57913"/>
            </a:solidFill>
            <a:round/>
            <a:headEnd/>
            <a:tailEnd/>
          </a:ln>
        </p:spPr>
        <p:txBody>
          <a:bodyPr>
            <a:normAutofit fontScale="92500" lnSpcReduction="10000"/>
          </a:bodyPr>
          <a:lstStyle/>
          <a:p>
            <a:pPr marL="0" indent="0" algn="ctr"/>
            <a:r>
              <a:rPr lang="en-US" altLang="en-US" sz="2400" b="1" dirty="0" err="1">
                <a:ea typeface="ＭＳ Ｐゴシック" panose="020B0600070205080204" pitchFamily="34" charset="-128"/>
              </a:rPr>
              <a:t>Scaffolded</a:t>
            </a:r>
            <a:endParaRPr lang="en-US" altLang="en-US" sz="2400" b="1" dirty="0">
              <a:ea typeface="ＭＳ Ｐゴシック" panose="020B0600070205080204" pitchFamily="34" charset="-128"/>
            </a:endParaRPr>
          </a:p>
          <a:p>
            <a:pPr marL="0" indent="0" algn="ctr"/>
            <a:r>
              <a:rPr lang="en-US" altLang="en-US" sz="2400" b="1" dirty="0">
                <a:ea typeface="ＭＳ Ｐゴシック" panose="020B0600070205080204" pitchFamily="34" charset="-128"/>
              </a:rPr>
              <a:t>Constructed Response</a:t>
            </a:r>
          </a:p>
          <a:p>
            <a:pPr marL="0" indent="0" algn="ctr"/>
            <a:r>
              <a:rPr lang="en-US" altLang="en-US" sz="2400" b="1" dirty="0">
                <a:ea typeface="ＭＳ Ｐゴシック" panose="020B0600070205080204" pitchFamily="34" charset="-128"/>
              </a:rPr>
              <a:t>Students explain their responses</a:t>
            </a:r>
          </a:p>
          <a:p>
            <a:pPr marL="0" indent="0" algn="ctr"/>
            <a:r>
              <a:rPr lang="en-US" altLang="en-US" sz="2400" b="1" dirty="0">
                <a:ea typeface="ＭＳ Ｐゴシック" panose="020B0600070205080204" pitchFamily="34" charset="-128"/>
              </a:rPr>
              <a:t>Students show work</a:t>
            </a:r>
          </a:p>
        </p:txBody>
      </p:sp>
      <p:sp>
        <p:nvSpPr>
          <p:cNvPr id="94211" name="Title 1"/>
          <p:cNvSpPr txBox="1">
            <a:spLocks/>
          </p:cNvSpPr>
          <p:nvPr/>
        </p:nvSpPr>
        <p:spPr bwMode="auto">
          <a:xfrm>
            <a:off x="1524000" y="381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1275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1275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1275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1275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1275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1275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1275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1275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1275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Aft>
                <a:spcPct val="0"/>
              </a:spcAft>
            </a:pPr>
            <a:r>
              <a:rPr lang="en-US" altLang="en-US" sz="4000" b="1" dirty="0">
                <a:solidFill>
                  <a:schemeClr val="tx1"/>
                </a:solidFill>
              </a:rPr>
              <a:t>Mathematics – Assessment Item</a:t>
            </a:r>
          </a:p>
        </p:txBody>
      </p:sp>
      <p:grpSp>
        <p:nvGrpSpPr>
          <p:cNvPr id="94212" name="Group 22"/>
          <p:cNvGrpSpPr>
            <a:grpSpLocks/>
          </p:cNvGrpSpPr>
          <p:nvPr/>
        </p:nvGrpSpPr>
        <p:grpSpPr bwMode="auto">
          <a:xfrm>
            <a:off x="3026535" y="1057275"/>
            <a:ext cx="7641465" cy="5710238"/>
            <a:chOff x="3200400" y="1057275"/>
            <a:chExt cx="5943600" cy="5709863"/>
          </a:xfrm>
        </p:grpSpPr>
        <p:pic>
          <p:nvPicPr>
            <p:cNvPr id="94213" name="Picture 2"/>
            <p:cNvPicPr>
              <a:picLocks noChangeAspect="1" noChangeArrowheads="1"/>
            </p:cNvPicPr>
            <p:nvPr/>
          </p:nvPicPr>
          <p:blipFill>
            <a:blip r:embed="rId3">
              <a:extLst>
                <a:ext uri="{28A0092B-C50C-407E-A947-70E740481C1C}">
                  <a14:useLocalDpi xmlns:a14="http://schemas.microsoft.com/office/drawing/2010/main" val="0"/>
                </a:ext>
              </a:extLst>
            </a:blip>
            <a:srcRect b="19969"/>
            <a:stretch>
              <a:fillRect/>
            </a:stretch>
          </p:blipFill>
          <p:spPr bwMode="auto">
            <a:xfrm>
              <a:off x="3200400" y="1057275"/>
              <a:ext cx="5943600" cy="5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4214" name="Group 21"/>
            <p:cNvGrpSpPr>
              <a:grpSpLocks/>
            </p:cNvGrpSpPr>
            <p:nvPr/>
          </p:nvGrpSpPr>
          <p:grpSpPr bwMode="auto">
            <a:xfrm>
              <a:off x="3272367" y="3200400"/>
              <a:ext cx="5120216" cy="2743200"/>
              <a:chOff x="3272367" y="3200400"/>
              <a:chExt cx="5120216" cy="2743200"/>
            </a:xfrm>
          </p:grpSpPr>
          <p:cxnSp>
            <p:nvCxnSpPr>
              <p:cNvPr id="94215" name="Straight Connector 3"/>
              <p:cNvCxnSpPr>
                <a:cxnSpLocks noChangeShapeType="1"/>
              </p:cNvCxnSpPr>
              <p:nvPr/>
            </p:nvCxnSpPr>
            <p:spPr bwMode="auto">
              <a:xfrm>
                <a:off x="4876800" y="3911412"/>
                <a:ext cx="1709738" cy="0"/>
              </a:xfrm>
              <a:prstGeom prst="line">
                <a:avLst/>
              </a:prstGeom>
              <a:noFill/>
              <a:ln w="38100">
                <a:solidFill>
                  <a:srgbClr val="F57913"/>
                </a:solidFill>
                <a:round/>
                <a:headEnd/>
                <a:tailEnd/>
              </a:ln>
              <a:extLst>
                <a:ext uri="{909E8E84-426E-40DD-AFC4-6F175D3DCCD1}">
                  <a14:hiddenFill xmlns:a14="http://schemas.microsoft.com/office/drawing/2010/main">
                    <a:noFill/>
                  </a14:hiddenFill>
                </a:ext>
              </a:extLst>
            </p:spPr>
          </p:cxnSp>
          <p:cxnSp>
            <p:nvCxnSpPr>
              <p:cNvPr id="94216" name="Straight Connector 10"/>
              <p:cNvCxnSpPr>
                <a:cxnSpLocks noChangeShapeType="1"/>
              </p:cNvCxnSpPr>
              <p:nvPr/>
            </p:nvCxnSpPr>
            <p:spPr bwMode="auto">
              <a:xfrm>
                <a:off x="5791200" y="4419379"/>
                <a:ext cx="1752600" cy="0"/>
              </a:xfrm>
              <a:prstGeom prst="line">
                <a:avLst/>
              </a:prstGeom>
              <a:noFill/>
              <a:ln w="38100">
                <a:solidFill>
                  <a:srgbClr val="F57913"/>
                </a:solidFill>
                <a:round/>
                <a:headEnd/>
                <a:tailEnd/>
              </a:ln>
              <a:extLst>
                <a:ext uri="{909E8E84-426E-40DD-AFC4-6F175D3DCCD1}">
                  <a14:hiddenFill xmlns:a14="http://schemas.microsoft.com/office/drawing/2010/main">
                    <a:noFill/>
                  </a14:hiddenFill>
                </a:ext>
              </a:extLst>
            </p:spPr>
          </p:cxnSp>
          <p:cxnSp>
            <p:nvCxnSpPr>
              <p:cNvPr id="94217" name="Straight Connector 13"/>
              <p:cNvCxnSpPr>
                <a:cxnSpLocks noChangeShapeType="1"/>
              </p:cNvCxnSpPr>
              <p:nvPr/>
            </p:nvCxnSpPr>
            <p:spPr bwMode="auto">
              <a:xfrm>
                <a:off x="6858000" y="4952744"/>
                <a:ext cx="1535113" cy="0"/>
              </a:xfrm>
              <a:prstGeom prst="line">
                <a:avLst/>
              </a:prstGeom>
              <a:noFill/>
              <a:ln w="38100">
                <a:solidFill>
                  <a:srgbClr val="F57913"/>
                </a:solidFill>
                <a:round/>
                <a:headEnd/>
                <a:tailEnd/>
              </a:ln>
              <a:extLst>
                <a:ext uri="{909E8E84-426E-40DD-AFC4-6F175D3DCCD1}">
                  <a14:hiddenFill xmlns:a14="http://schemas.microsoft.com/office/drawing/2010/main">
                    <a:noFill/>
                  </a14:hiddenFill>
                </a:ext>
              </a:extLst>
            </p:spPr>
          </p:cxnSp>
          <p:cxnSp>
            <p:nvCxnSpPr>
              <p:cNvPr id="94218" name="Straight Connector 18"/>
              <p:cNvCxnSpPr>
                <a:cxnSpLocks noChangeShapeType="1"/>
              </p:cNvCxnSpPr>
              <p:nvPr/>
            </p:nvCxnSpPr>
            <p:spPr bwMode="auto">
              <a:xfrm>
                <a:off x="5676900" y="5943279"/>
                <a:ext cx="1820863" cy="0"/>
              </a:xfrm>
              <a:prstGeom prst="line">
                <a:avLst/>
              </a:prstGeom>
              <a:noFill/>
              <a:ln w="38100">
                <a:solidFill>
                  <a:srgbClr val="F57913"/>
                </a:solidFill>
                <a:round/>
                <a:headEnd/>
                <a:tailEnd/>
              </a:ln>
              <a:extLst>
                <a:ext uri="{909E8E84-426E-40DD-AFC4-6F175D3DCCD1}">
                  <a14:hiddenFill xmlns:a14="http://schemas.microsoft.com/office/drawing/2010/main">
                    <a:noFill/>
                  </a14:hiddenFill>
                </a:ext>
              </a:extLst>
            </p:spPr>
          </p:cxnSp>
          <p:sp>
            <p:nvSpPr>
              <p:cNvPr id="94219" name="Oval 20"/>
              <p:cNvSpPr>
                <a:spLocks noChangeArrowheads="1"/>
              </p:cNvSpPr>
              <p:nvPr/>
            </p:nvSpPr>
            <p:spPr bwMode="auto">
              <a:xfrm>
                <a:off x="3297767" y="3200400"/>
                <a:ext cx="838200"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sp>
            <p:nvSpPr>
              <p:cNvPr id="94220" name="Oval 25"/>
              <p:cNvSpPr>
                <a:spLocks noChangeArrowheads="1"/>
              </p:cNvSpPr>
              <p:nvPr/>
            </p:nvSpPr>
            <p:spPr bwMode="auto">
              <a:xfrm>
                <a:off x="3297767" y="4038600"/>
                <a:ext cx="838200"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sp>
            <p:nvSpPr>
              <p:cNvPr id="94221" name="Oval 26"/>
              <p:cNvSpPr>
                <a:spLocks noChangeArrowheads="1"/>
              </p:cNvSpPr>
              <p:nvPr/>
            </p:nvSpPr>
            <p:spPr bwMode="auto">
              <a:xfrm>
                <a:off x="3297767" y="4572000"/>
                <a:ext cx="838200"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sp>
            <p:nvSpPr>
              <p:cNvPr id="94222" name="Oval 27"/>
              <p:cNvSpPr>
                <a:spLocks noChangeArrowheads="1"/>
              </p:cNvSpPr>
              <p:nvPr/>
            </p:nvSpPr>
            <p:spPr bwMode="auto">
              <a:xfrm>
                <a:off x="3272367" y="5105400"/>
                <a:ext cx="838200" cy="228600"/>
              </a:xfrm>
              <a:prstGeom prst="ellipse">
                <a:avLst/>
              </a:prstGeom>
              <a:noFill/>
              <a:ln w="28575">
                <a:solidFill>
                  <a:srgbClr val="E86E0A"/>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marL="742950" indent="-285750" defTabSz="45720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spcAft>
                    <a:spcPct val="0"/>
                  </a:spcAft>
                </a:pPr>
                <a:endParaRPr lang="en-US" altLang="en-US" sz="1800">
                  <a:solidFill>
                    <a:srgbClr val="FFFFFF"/>
                  </a:solidFill>
                </a:endParaRPr>
              </a:p>
            </p:txBody>
          </p:sp>
        </p:grpSp>
      </p:grpSp>
    </p:spTree>
    <p:extLst>
      <p:ext uri="{BB962C8B-B14F-4D97-AF65-F5344CB8AC3E}">
        <p14:creationId xmlns:p14="http://schemas.microsoft.com/office/powerpoint/2010/main" val="17246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057401" y="-33338"/>
            <a:ext cx="8221663" cy="1139826"/>
          </a:xfrm>
        </p:spPr>
        <p:txBody>
          <a:bodyPr>
            <a:normAutofit/>
          </a:bodyPr>
          <a:lstStyle/>
          <a:p>
            <a:pPr algn="ctr" eaLnBrk="1" hangingPunct="1"/>
            <a:r>
              <a:rPr lang="en-US" altLang="en-US" sz="4400" b="1" dirty="0" smtClean="0">
                <a:solidFill>
                  <a:schemeClr val="tx1"/>
                </a:solidFill>
                <a:ea typeface="ＭＳ Ｐゴシック" panose="020B0600070205080204" pitchFamily="34" charset="-128"/>
              </a:rPr>
              <a:t>Multiple Choice</a:t>
            </a:r>
          </a:p>
        </p:txBody>
      </p:sp>
      <p:sp>
        <p:nvSpPr>
          <p:cNvPr id="3" name="Content Placeholder 2"/>
          <p:cNvSpPr>
            <a:spLocks noGrp="1"/>
          </p:cNvSpPr>
          <p:nvPr>
            <p:ph idx="1"/>
          </p:nvPr>
        </p:nvSpPr>
        <p:spPr>
          <a:xfrm>
            <a:off x="2057400" y="1393826"/>
            <a:ext cx="8229600" cy="4525963"/>
          </a:xfr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a:lstStyle/>
          <a:p>
            <a:pPr marL="0" indent="0">
              <a:buNone/>
              <a:defRPr/>
            </a:pPr>
            <a:r>
              <a:rPr sz="2400">
                <a:ea typeface="Verdana" pitchFamily="34" charset="0"/>
                <a:cs typeface="Verdana" pitchFamily="34" charset="0"/>
              </a:rPr>
              <a:t>Which fraction is largest?</a:t>
            </a:r>
          </a:p>
          <a:p>
            <a:pPr marL="0" indent="0">
              <a:buNone/>
              <a:defRPr/>
            </a:pPr>
            <a:endParaRPr sz="400">
              <a:ea typeface="Verdana" pitchFamily="34" charset="0"/>
              <a:cs typeface="Verdana" pitchFamily="34" charset="0"/>
            </a:endParaRPr>
          </a:p>
          <a:p>
            <a:pPr marL="0" indent="0">
              <a:buNone/>
              <a:defRPr/>
            </a:pPr>
            <a:endParaRPr smtClean="0">
              <a:ea typeface="Verdana" pitchFamily="34" charset="0"/>
              <a:cs typeface="Verdana" pitchFamily="34" charset="0"/>
            </a:endParaRPr>
          </a:p>
        </p:txBody>
      </p:sp>
      <p:sp>
        <p:nvSpPr>
          <p:cNvPr id="12" name="TextBox 11"/>
          <p:cNvSpPr txBox="1">
            <a:spLocks noRot="1" noChangeAspect="1" noMove="1" noResize="1" noEditPoints="1" noAdjustHandles="1" noChangeArrowheads="1" noChangeShapeType="1" noTextEdit="1"/>
          </p:cNvSpPr>
          <p:nvPr/>
        </p:nvSpPr>
        <p:spPr>
          <a:xfrm>
            <a:off x="2209800" y="2209801"/>
            <a:ext cx="7391400" cy="3434145"/>
          </a:xfrm>
          <a:prstGeom prst="rect">
            <a:avLst/>
          </a:prstGeom>
          <a:blipFill rotWithShape="1">
            <a:blip r:embed="rId3"/>
            <a:stretch>
              <a:fillRect/>
            </a:stretch>
          </a:blipFill>
        </p:spPr>
        <p:txBody>
          <a:bodyPr/>
          <a:lstStyle/>
          <a:p>
            <a:pPr eaLnBrk="1" hangingPunct="1">
              <a:defRPr/>
            </a:pPr>
            <a:r>
              <a:rPr lang="en-US" dirty="0">
                <a:noFill/>
                <a:latin typeface="Arial" charset="0"/>
              </a:rPr>
              <a:t> </a:t>
            </a:r>
          </a:p>
        </p:txBody>
      </p:sp>
      <p:sp>
        <p:nvSpPr>
          <p:cNvPr id="7" name="Oval 6"/>
          <p:cNvSpPr/>
          <p:nvPr/>
        </p:nvSpPr>
        <p:spPr>
          <a:xfrm>
            <a:off x="2514600" y="24384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A</a:t>
            </a:r>
          </a:p>
        </p:txBody>
      </p:sp>
      <p:sp>
        <p:nvSpPr>
          <p:cNvPr id="9" name="Oval 8"/>
          <p:cNvSpPr/>
          <p:nvPr/>
        </p:nvSpPr>
        <p:spPr>
          <a:xfrm>
            <a:off x="2514600" y="32766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B</a:t>
            </a:r>
          </a:p>
        </p:txBody>
      </p:sp>
      <p:sp>
        <p:nvSpPr>
          <p:cNvPr id="10" name="Oval 9"/>
          <p:cNvSpPr/>
          <p:nvPr/>
        </p:nvSpPr>
        <p:spPr>
          <a:xfrm>
            <a:off x="2514600" y="41148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C</a:t>
            </a:r>
          </a:p>
        </p:txBody>
      </p:sp>
      <p:sp>
        <p:nvSpPr>
          <p:cNvPr id="11" name="Oval 10"/>
          <p:cNvSpPr/>
          <p:nvPr/>
        </p:nvSpPr>
        <p:spPr>
          <a:xfrm>
            <a:off x="2514600" y="50292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D</a:t>
            </a:r>
          </a:p>
        </p:txBody>
      </p:sp>
      <p:pic>
        <p:nvPicPr>
          <p:cNvPr id="1030" name="Picture 6" descr="C:\Users\Allison Timberlake\AppData\Local\Microsoft\Windows\Temporary Internet Files\Content.IE5\PTXC9QA2\MC900437065[1].png"/>
          <p:cNvPicPr>
            <a:picLocks noChangeAspect="1" noChangeArrowheads="1"/>
          </p:cNvPicPr>
          <p:nvPr/>
        </p:nvPicPr>
        <p:blipFill>
          <a:blip r:embed="rId4" cstate="print">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2520340" y="32766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9839" y="4284663"/>
            <a:ext cx="2873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67600" y="6276975"/>
            <a:ext cx="2895600" cy="414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extLst>
      <p:ext uri="{BB962C8B-B14F-4D97-AF65-F5344CB8AC3E}">
        <p14:creationId xmlns:p14="http://schemas.microsoft.com/office/powerpoint/2010/main" val="25967246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3.88889E-6 -1.11008E-7 L -0.24618 -0.11864 " pathEditMode="relative" rAng="0" ptsTypes="AA">
                                      <p:cBhvr>
                                        <p:cTn id="9" dur="2000" fill="hold"/>
                                        <p:tgtEl>
                                          <p:spTgt spid="13"/>
                                        </p:tgtEl>
                                        <p:attrNameLst>
                                          <p:attrName>ppt_x</p:attrName>
                                          <p:attrName>ppt_y</p:attrName>
                                        </p:attrNameLst>
                                      </p:cBhvr>
                                      <p:rCtr x="-12309" y="-5944"/>
                                    </p:animMotion>
                                  </p:childTnLst>
                                </p:cTn>
                              </p:par>
                            </p:childTnLst>
                          </p:cTn>
                        </p:par>
                        <p:par>
                          <p:cTn id="10" fill="hold" nodeType="afterGroup">
                            <p:stCondLst>
                              <p:cond delay="2000"/>
                            </p:stCondLst>
                            <p:childTnLst>
                              <p:par>
                                <p:cTn id="11" presetID="1" presetClass="entr" presetSubtype="0" fill="hold" nodeType="afterEffect">
                                  <p:stCondLst>
                                    <p:cond delay="50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nodeType="afterGroup">
                            <p:stCondLst>
                              <p:cond delay="2500"/>
                            </p:stCondLst>
                            <p:childTnLst>
                              <p:par>
                                <p:cTn id="14" presetID="42" presetClass="path" presetSubtype="0" accel="50000" decel="50000" fill="hold" nodeType="afterEffect">
                                  <p:stCondLst>
                                    <p:cond delay="0"/>
                                  </p:stCondLst>
                                  <p:childTnLst>
                                    <p:animMotion origin="layout" path="M -0.24618 -0.11864 L -0.05452 -0.09644 " pathEditMode="relative" rAng="0" ptsTypes="AA">
                                      <p:cBhvr>
                                        <p:cTn id="15" dur="2000" fill="hold"/>
                                        <p:tgtEl>
                                          <p:spTgt spid="13"/>
                                        </p:tgtEl>
                                        <p:attrNameLst>
                                          <p:attrName>ppt_x</p:attrName>
                                          <p:attrName>ppt_y</p:attrName>
                                        </p:attrNameLst>
                                      </p:cBhvr>
                                      <p:rCtr x="9583" y="1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981201" y="-228600"/>
            <a:ext cx="8221663" cy="1139825"/>
          </a:xfrm>
        </p:spPr>
        <p:txBody>
          <a:bodyPr>
            <a:normAutofit/>
          </a:bodyPr>
          <a:lstStyle/>
          <a:p>
            <a:pPr algn="ctr" eaLnBrk="1" hangingPunct="1"/>
            <a:r>
              <a:rPr lang="en-US" altLang="en-US" sz="4400" b="1" dirty="0" smtClean="0">
                <a:solidFill>
                  <a:schemeClr val="tx1"/>
                </a:solidFill>
                <a:ea typeface="ＭＳ Ｐゴシック" panose="020B0600070205080204" pitchFamily="34" charset="-128"/>
              </a:rPr>
              <a:t>Constructed Response</a:t>
            </a:r>
          </a:p>
        </p:txBody>
      </p:sp>
      <p:sp>
        <p:nvSpPr>
          <p:cNvPr id="3" name="Content Placeholder 2"/>
          <p:cNvSpPr>
            <a:spLocks noGrp="1"/>
          </p:cNvSpPr>
          <p:nvPr>
            <p:ph idx="1"/>
          </p:nvPr>
        </p:nvSpPr>
        <p:spPr>
          <a:xfrm>
            <a:off x="734096" y="1236372"/>
            <a:ext cx="10599312" cy="4707228"/>
          </a:xfr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a:lstStyle/>
          <a:p>
            <a:pPr marL="0" indent="0">
              <a:buNone/>
              <a:defRPr/>
            </a:pPr>
            <a:r>
              <a:rPr sz="1600" dirty="0">
                <a:ea typeface="Verdana" pitchFamily="34" charset="0"/>
                <a:cs typeface="Verdana" pitchFamily="34" charset="0"/>
              </a:rPr>
              <a:t>George and Ana each had a 12-inch pizza. Both pizzas were split into 8 equal pieces. The shaded pieces are the portion of their pizzas that George and Ana ate.</a:t>
            </a:r>
          </a:p>
          <a:p>
            <a:pPr marL="0" indent="0">
              <a:buNone/>
              <a:defRPr/>
            </a:pPr>
            <a:endParaRPr sz="1050" dirty="0">
              <a:ea typeface="Verdana" pitchFamily="34" charset="0"/>
              <a:cs typeface="Verdana" pitchFamily="34" charset="0"/>
            </a:endParaRPr>
          </a:p>
          <a:p>
            <a:pPr marL="0" indent="0">
              <a:buNone/>
              <a:defRPr/>
            </a:pPr>
            <a:endParaRPr sz="1600" dirty="0">
              <a:ea typeface="Verdana" pitchFamily="34" charset="0"/>
              <a:cs typeface="Verdana" pitchFamily="34" charset="0"/>
            </a:endParaRPr>
          </a:p>
          <a:p>
            <a:pPr marL="0" indent="0">
              <a:buNone/>
              <a:defRPr/>
            </a:pPr>
            <a:endParaRPr sz="1600" dirty="0">
              <a:ea typeface="Verdana" pitchFamily="34" charset="0"/>
              <a:cs typeface="Verdana" pitchFamily="34" charset="0"/>
            </a:endParaRPr>
          </a:p>
          <a:p>
            <a:pPr marL="0" indent="0">
              <a:buNone/>
              <a:defRPr/>
            </a:pPr>
            <a:endParaRPr sz="1600" dirty="0">
              <a:ea typeface="Verdana" pitchFamily="34" charset="0"/>
              <a:cs typeface="Verdana" pitchFamily="34" charset="0"/>
            </a:endParaRPr>
          </a:p>
          <a:p>
            <a:pPr marL="0" indent="0">
              <a:buNone/>
              <a:defRPr/>
            </a:pPr>
            <a:endParaRPr sz="1600" dirty="0">
              <a:ea typeface="Verdana" pitchFamily="34" charset="0"/>
              <a:cs typeface="Verdana" pitchFamily="34" charset="0"/>
            </a:endParaRPr>
          </a:p>
          <a:p>
            <a:pPr marL="0" indent="0">
              <a:buNone/>
              <a:defRPr/>
            </a:pPr>
            <a:endParaRPr sz="1600" dirty="0">
              <a:ea typeface="Verdana" pitchFamily="34" charset="0"/>
              <a:cs typeface="Verdana" pitchFamily="34" charset="0"/>
            </a:endParaRPr>
          </a:p>
          <a:p>
            <a:pPr marL="0" indent="0">
              <a:buNone/>
              <a:defRPr/>
            </a:pPr>
            <a:r>
              <a:rPr sz="1600" dirty="0">
                <a:ea typeface="Verdana" pitchFamily="34" charset="0"/>
                <a:cs typeface="Verdana" pitchFamily="34" charset="0"/>
              </a:rPr>
              <a:t>Express in fractions how much pizza George and Ana ate. Use the symbol &lt;, =, or &gt; to show who ate more pizza.</a:t>
            </a:r>
          </a:p>
          <a:p>
            <a:pPr marL="0" indent="0">
              <a:buNone/>
              <a:defRPr/>
            </a:pPr>
            <a:endParaRPr sz="1050" dirty="0">
              <a:ea typeface="Verdana" pitchFamily="34" charset="0"/>
              <a:cs typeface="Verdana" pitchFamily="34" charset="0"/>
            </a:endParaRPr>
          </a:p>
          <a:p>
            <a:pPr marL="0" indent="0">
              <a:buNone/>
              <a:defRPr/>
            </a:pPr>
            <a:endParaRPr dirty="0" smtClean="0">
              <a:ea typeface="Verdana" pitchFamily="34" charset="0"/>
              <a:cs typeface="Verdana" pitchFamily="34" charset="0"/>
            </a:endParaRPr>
          </a:p>
        </p:txBody>
      </p:sp>
      <p:sp>
        <p:nvSpPr>
          <p:cNvPr id="98308" name="TextBox 11"/>
          <p:cNvSpPr txBox="1">
            <a:spLocks noChangeArrowheads="1"/>
          </p:cNvSpPr>
          <p:nvPr/>
        </p:nvSpPr>
        <p:spPr bwMode="auto">
          <a:xfrm>
            <a:off x="3200400" y="5083176"/>
            <a:ext cx="4572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000">
              <a:cs typeface="Arial Unicode MS" panose="020B0604020202020204" pitchFamily="34" charset="-128"/>
            </a:endParaRPr>
          </a:p>
        </p:txBody>
      </p:sp>
      <p:sp>
        <p:nvSpPr>
          <p:cNvPr id="24" name="Pie 23"/>
          <p:cNvSpPr/>
          <p:nvPr/>
        </p:nvSpPr>
        <p:spPr>
          <a:xfrm>
            <a:off x="2971800" y="2895600"/>
            <a:ext cx="990600" cy="990600"/>
          </a:xfrm>
          <a:prstGeom prst="pie">
            <a:avLst>
              <a:gd name="adj1" fmla="val 0"/>
              <a:gd name="adj2" fmla="val 261556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Pie 24"/>
          <p:cNvSpPr/>
          <p:nvPr/>
        </p:nvSpPr>
        <p:spPr>
          <a:xfrm>
            <a:off x="2971800" y="2895600"/>
            <a:ext cx="990600" cy="990600"/>
          </a:xfrm>
          <a:prstGeom prst="pie">
            <a:avLst>
              <a:gd name="adj1" fmla="val 2689233"/>
              <a:gd name="adj2" fmla="val 5322766"/>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Pie 25"/>
          <p:cNvSpPr/>
          <p:nvPr/>
        </p:nvSpPr>
        <p:spPr>
          <a:xfrm>
            <a:off x="2971800" y="2895600"/>
            <a:ext cx="990600" cy="990600"/>
          </a:xfrm>
          <a:prstGeom prst="pie">
            <a:avLst>
              <a:gd name="adj1" fmla="val 5368881"/>
              <a:gd name="adj2" fmla="val 7948419"/>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Pie 26"/>
          <p:cNvSpPr/>
          <p:nvPr/>
        </p:nvSpPr>
        <p:spPr>
          <a:xfrm>
            <a:off x="2971800" y="28956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Pie 27"/>
          <p:cNvSpPr/>
          <p:nvPr/>
        </p:nvSpPr>
        <p:spPr>
          <a:xfrm>
            <a:off x="2971800" y="28956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Pie 28"/>
          <p:cNvSpPr/>
          <p:nvPr/>
        </p:nvSpPr>
        <p:spPr>
          <a:xfrm>
            <a:off x="2971800" y="28956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Pie 29"/>
          <p:cNvSpPr/>
          <p:nvPr/>
        </p:nvSpPr>
        <p:spPr>
          <a:xfrm>
            <a:off x="2971800" y="2895600"/>
            <a:ext cx="990600" cy="990600"/>
          </a:xfrm>
          <a:prstGeom prst="pie">
            <a:avLst>
              <a:gd name="adj1" fmla="val 16125046"/>
              <a:gd name="adj2" fmla="val 1893955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Pie 30"/>
          <p:cNvSpPr/>
          <p:nvPr/>
        </p:nvSpPr>
        <p:spPr>
          <a:xfrm>
            <a:off x="2971800" y="2895600"/>
            <a:ext cx="990600" cy="990600"/>
          </a:xfrm>
          <a:prstGeom prst="pie">
            <a:avLst>
              <a:gd name="adj1" fmla="val 18919720"/>
              <a:gd name="adj2" fmla="val 2153468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Pie 31"/>
          <p:cNvSpPr/>
          <p:nvPr/>
        </p:nvSpPr>
        <p:spPr>
          <a:xfrm>
            <a:off x="4495800" y="2895600"/>
            <a:ext cx="990600" cy="990600"/>
          </a:xfrm>
          <a:prstGeom prst="pie">
            <a:avLst>
              <a:gd name="adj1" fmla="val 0"/>
              <a:gd name="adj2" fmla="val 261556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Pie 32"/>
          <p:cNvSpPr/>
          <p:nvPr/>
        </p:nvSpPr>
        <p:spPr>
          <a:xfrm>
            <a:off x="4495800" y="28956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Pie 33"/>
          <p:cNvSpPr/>
          <p:nvPr/>
        </p:nvSpPr>
        <p:spPr>
          <a:xfrm>
            <a:off x="4495800" y="28956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Pie 34"/>
          <p:cNvSpPr/>
          <p:nvPr/>
        </p:nvSpPr>
        <p:spPr>
          <a:xfrm>
            <a:off x="4495800" y="28956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Pie 35"/>
          <p:cNvSpPr/>
          <p:nvPr/>
        </p:nvSpPr>
        <p:spPr>
          <a:xfrm>
            <a:off x="4495800" y="28956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Pie 36"/>
          <p:cNvSpPr/>
          <p:nvPr/>
        </p:nvSpPr>
        <p:spPr>
          <a:xfrm>
            <a:off x="4495800" y="28956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Pie 37"/>
          <p:cNvSpPr/>
          <p:nvPr/>
        </p:nvSpPr>
        <p:spPr>
          <a:xfrm>
            <a:off x="4495800" y="2895600"/>
            <a:ext cx="990600" cy="990600"/>
          </a:xfrm>
          <a:prstGeom prst="pie">
            <a:avLst>
              <a:gd name="adj1" fmla="val 16125046"/>
              <a:gd name="adj2" fmla="val 1893955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Pie 38"/>
          <p:cNvSpPr/>
          <p:nvPr/>
        </p:nvSpPr>
        <p:spPr>
          <a:xfrm>
            <a:off x="4495800" y="2895600"/>
            <a:ext cx="990600" cy="990600"/>
          </a:xfrm>
          <a:prstGeom prst="pie">
            <a:avLst>
              <a:gd name="adj1" fmla="val 18919720"/>
              <a:gd name="adj2" fmla="val 2153468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325" name="TextBox 39"/>
          <p:cNvSpPr txBox="1">
            <a:spLocks noChangeArrowheads="1"/>
          </p:cNvSpPr>
          <p:nvPr/>
        </p:nvSpPr>
        <p:spPr bwMode="auto">
          <a:xfrm>
            <a:off x="4800600" y="5083176"/>
            <a:ext cx="4572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000">
              <a:cs typeface="Arial Unicode MS" panose="020B0604020202020204" pitchFamily="34" charset="-128"/>
            </a:endParaRPr>
          </a:p>
        </p:txBody>
      </p:sp>
      <p:sp>
        <p:nvSpPr>
          <p:cNvPr id="4" name="TextBox 3"/>
          <p:cNvSpPr txBox="1">
            <a:spLocks noRot="1" noChangeAspect="1" noMove="1" noResize="1" noEditPoints="1" noAdjustHandles="1" noChangeArrowheads="1" noChangeShapeType="1" noTextEdit="1"/>
          </p:cNvSpPr>
          <p:nvPr/>
        </p:nvSpPr>
        <p:spPr>
          <a:xfrm>
            <a:off x="3200400" y="5096690"/>
            <a:ext cx="457200" cy="618311"/>
          </a:xfrm>
          <a:prstGeom prst="rect">
            <a:avLst/>
          </a:prstGeom>
          <a:blipFill rotWithShape="1">
            <a:blip r:embed="rId3"/>
            <a:stretch>
              <a:fillRect/>
            </a:stretch>
          </a:blipFill>
        </p:spPr>
        <p:txBody>
          <a:bodyPr/>
          <a:lstStyle/>
          <a:p>
            <a:pPr eaLnBrk="1" hangingPunct="1">
              <a:defRPr/>
            </a:pPr>
            <a:r>
              <a:rPr lang="en-US" dirty="0">
                <a:noFill/>
                <a:latin typeface="Arial" charset="0"/>
              </a:rPr>
              <a:t> </a:t>
            </a:r>
          </a:p>
        </p:txBody>
      </p:sp>
      <p:sp>
        <p:nvSpPr>
          <p:cNvPr id="41" name="TextBox 40"/>
          <p:cNvSpPr txBox="1">
            <a:spLocks noRot="1" noChangeAspect="1" noMove="1" noResize="1" noEditPoints="1" noAdjustHandles="1" noChangeArrowheads="1" noChangeShapeType="1" noTextEdit="1"/>
          </p:cNvSpPr>
          <p:nvPr/>
        </p:nvSpPr>
        <p:spPr>
          <a:xfrm>
            <a:off x="4800600" y="5096690"/>
            <a:ext cx="457200" cy="618311"/>
          </a:xfrm>
          <a:prstGeom prst="rect">
            <a:avLst/>
          </a:prstGeom>
          <a:blipFill rotWithShape="1">
            <a:blip r:embed="rId4"/>
            <a:stretch>
              <a:fillRect/>
            </a:stretch>
          </a:blipFill>
        </p:spPr>
        <p:txBody>
          <a:bodyPr/>
          <a:lstStyle/>
          <a:p>
            <a:pPr eaLnBrk="1" hangingPunct="1">
              <a:defRPr/>
            </a:pPr>
            <a:r>
              <a:rPr lang="en-US" dirty="0">
                <a:noFill/>
                <a:latin typeface="Arial" charset="0"/>
              </a:rPr>
              <a:t> </a:t>
            </a:r>
          </a:p>
        </p:txBody>
      </p:sp>
      <p:sp>
        <p:nvSpPr>
          <p:cNvPr id="98328" name="TextBox 41"/>
          <p:cNvSpPr txBox="1">
            <a:spLocks noChangeArrowheads="1"/>
          </p:cNvSpPr>
          <p:nvPr/>
        </p:nvSpPr>
        <p:spPr bwMode="auto">
          <a:xfrm>
            <a:off x="4038600" y="5221289"/>
            <a:ext cx="4572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cs typeface="Arial Unicode MS" panose="020B0604020202020204" pitchFamily="34" charset="-128"/>
            </a:endParaRPr>
          </a:p>
        </p:txBody>
      </p:sp>
      <p:sp>
        <p:nvSpPr>
          <p:cNvPr id="5" name="TextBox 4"/>
          <p:cNvSpPr txBox="1">
            <a:spLocks noChangeArrowheads="1"/>
          </p:cNvSpPr>
          <p:nvPr/>
        </p:nvSpPr>
        <p:spPr bwMode="auto">
          <a:xfrm>
            <a:off x="4114800" y="5181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latin typeface="Cambria Math" panose="02040503050406030204" pitchFamily="18" charset="0"/>
                <a:cs typeface="Arial Unicode MS" panose="020B0604020202020204" pitchFamily="34" charset="-128"/>
              </a:rPr>
              <a:t>&gt;</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5210175"/>
            <a:ext cx="2873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7467600" y="6324601"/>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
        <p:nvSpPr>
          <p:cNvPr id="98332" name="TextBox 5"/>
          <p:cNvSpPr txBox="1">
            <a:spLocks noChangeArrowheads="1"/>
          </p:cNvSpPr>
          <p:nvPr/>
        </p:nvSpPr>
        <p:spPr bwMode="auto">
          <a:xfrm>
            <a:off x="3048000" y="2482851"/>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Verdana" panose="020B0604030504040204" pitchFamily="34" charset="0"/>
                <a:cs typeface="Arial Unicode MS" panose="020B0604020202020204" pitchFamily="34" charset="-128"/>
              </a:rPr>
              <a:t>George                 Ana</a:t>
            </a:r>
            <a:endParaRPr lang="en-US" altLang="en-US" sz="1400">
              <a:cs typeface="Arial Unicode MS" panose="020B0604020202020204" pitchFamily="34" charset="-128"/>
            </a:endParaRPr>
          </a:p>
        </p:txBody>
      </p:sp>
      <p:sp>
        <p:nvSpPr>
          <p:cNvPr id="98333" name="TextBox 44"/>
          <p:cNvSpPr txBox="1">
            <a:spLocks noChangeArrowheads="1"/>
          </p:cNvSpPr>
          <p:nvPr/>
        </p:nvSpPr>
        <p:spPr bwMode="auto">
          <a:xfrm>
            <a:off x="3048000" y="4797426"/>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Verdana" panose="020B0604030504040204" pitchFamily="34" charset="0"/>
                <a:cs typeface="Arial Unicode MS" panose="020B0604020202020204" pitchFamily="34" charset="-128"/>
              </a:rPr>
              <a:t>George                 Ana</a:t>
            </a:r>
            <a:endParaRPr lang="en-US" altLang="en-US" sz="1400">
              <a:cs typeface="Arial Unicode MS" panose="020B0604020202020204" pitchFamily="34" charset="-128"/>
            </a:endParaRPr>
          </a:p>
        </p:txBody>
      </p:sp>
    </p:spTree>
    <p:extLst>
      <p:ext uri="{BB962C8B-B14F-4D97-AF65-F5344CB8AC3E}">
        <p14:creationId xmlns:p14="http://schemas.microsoft.com/office/powerpoint/2010/main" val="8724738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5E-6 -3.62627E-6 L -0.42396 0.01758 " pathEditMode="relative" rAng="0" ptsTypes="AA">
                                      <p:cBhvr>
                                        <p:cTn id="9" dur="2000" fill="hold"/>
                                        <p:tgtEl>
                                          <p:spTgt spid="13"/>
                                        </p:tgtEl>
                                        <p:attrNameLst>
                                          <p:attrName>ppt_x</p:attrName>
                                          <p:attrName>ppt_y</p:attrName>
                                        </p:attrNameLst>
                                      </p:cBhvr>
                                      <p:rCtr x="-21198" y="879"/>
                                    </p:animMotion>
                                  </p:childTnLst>
                                </p:cTn>
                              </p:par>
                            </p:childTnLst>
                          </p:cTn>
                        </p:par>
                        <p:par>
                          <p:cTn id="10" fill="hold" nodeType="afterGroup">
                            <p:stCondLst>
                              <p:cond delay="2000"/>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nodeType="afterGroup">
                            <p:stCondLst>
                              <p:cond delay="2401"/>
                            </p:stCondLst>
                            <p:childTnLst>
                              <p:par>
                                <p:cTn id="14" presetID="42" presetClass="path" presetSubtype="0" accel="50000" decel="50000" fill="hold" nodeType="afterEffect">
                                  <p:stCondLst>
                                    <p:cond delay="0"/>
                                  </p:stCondLst>
                                  <p:childTnLst>
                                    <p:animMotion origin="layout" path="M -0.42396 0.01758 L -0.2573 0.00648 " pathEditMode="relative" rAng="0" ptsTypes="AA">
                                      <p:cBhvr>
                                        <p:cTn id="15" dur="2000" fill="hold"/>
                                        <p:tgtEl>
                                          <p:spTgt spid="13"/>
                                        </p:tgtEl>
                                        <p:attrNameLst>
                                          <p:attrName>ppt_x</p:attrName>
                                          <p:attrName>ppt_y</p:attrName>
                                        </p:attrNameLst>
                                      </p:cBhvr>
                                      <p:rCtr x="8333" y="-555"/>
                                    </p:animMotion>
                                  </p:childTnLst>
                                </p:cTn>
                              </p:par>
                            </p:childTnLst>
                          </p:cTn>
                        </p:par>
                        <p:par>
                          <p:cTn id="16" fill="hold" nodeType="afterGroup">
                            <p:stCondLst>
                              <p:cond delay="4401"/>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nodeType="afterGroup">
                            <p:stCondLst>
                              <p:cond delay="4802"/>
                            </p:stCondLst>
                            <p:childTnLst>
                              <p:par>
                                <p:cTn id="20" presetID="42" presetClass="path" presetSubtype="0" accel="50000" decel="50000" fill="hold" nodeType="afterEffect">
                                  <p:stCondLst>
                                    <p:cond delay="0"/>
                                  </p:stCondLst>
                                  <p:childTnLst>
                                    <p:animMotion origin="layout" path="M -0.2573 0.00648 L -0.3323 0.01758 " pathEditMode="relative" rAng="0" ptsTypes="AA">
                                      <p:cBhvr>
                                        <p:cTn id="21" dur="2000" fill="hold"/>
                                        <p:tgtEl>
                                          <p:spTgt spid="13"/>
                                        </p:tgtEl>
                                        <p:attrNameLst>
                                          <p:attrName>ppt_x</p:attrName>
                                          <p:attrName>ppt_y</p:attrName>
                                        </p:attrNameLst>
                                      </p:cBhvr>
                                      <p:rCtr x="-3750" y="555"/>
                                    </p:animMotion>
                                  </p:childTnLst>
                                </p:cTn>
                              </p:par>
                            </p:childTnLst>
                          </p:cTn>
                        </p:par>
                        <p:par>
                          <p:cTn id="22" fill="hold" nodeType="afterGroup">
                            <p:stCondLst>
                              <p:cond delay="6802"/>
                            </p:stCondLst>
                            <p:childTnLst>
                              <p:par>
                                <p:cTn id="23" presetID="1" presetClass="entr" presetSubtype="0" fill="hold" grpId="0" nodeType="afterEffect">
                                  <p:stCondLst>
                                    <p:cond delay="0"/>
                                  </p:stCondLst>
                                  <p:iterate type="lt">
                                    <p:tmAbs val="100"/>
                                  </p:iterate>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nodeType="afterGroup">
                            <p:stCondLst>
                              <p:cond delay="6802"/>
                            </p:stCondLst>
                            <p:childTnLst>
                              <p:par>
                                <p:cTn id="26" presetID="42" presetClass="path" presetSubtype="0" accel="50000" decel="50000" fill="hold" nodeType="afterEffect">
                                  <p:stCondLst>
                                    <p:cond delay="0"/>
                                  </p:stCondLst>
                                  <p:childTnLst>
                                    <p:animMotion origin="layout" path="M -0.3323 0.01758 L -0.1323 0.02868 " pathEditMode="relative" rAng="0" ptsTypes="AA">
                                      <p:cBhvr>
                                        <p:cTn id="27" dur="2000" fill="hold"/>
                                        <p:tgtEl>
                                          <p:spTgt spid="13"/>
                                        </p:tgtEl>
                                        <p:attrNameLst>
                                          <p:attrName>ppt_x</p:attrName>
                                          <p:attrName>ppt_y</p:attrName>
                                        </p:attrNameLst>
                                      </p:cBhvr>
                                      <p:rCtr x="10000"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981200" y="-228600"/>
            <a:ext cx="8229600" cy="1143000"/>
          </a:xfrm>
        </p:spPr>
        <p:txBody>
          <a:bodyPr/>
          <a:lstStyle/>
          <a:p>
            <a:pPr algn="ctr" eaLnBrk="1" hangingPunct="1"/>
            <a:r>
              <a:rPr lang="en-US" altLang="en-US" dirty="0" smtClean="0">
                <a:solidFill>
                  <a:schemeClr val="tx1"/>
                </a:solidFill>
                <a:ea typeface="ＭＳ Ｐゴシック" panose="020B0600070205080204" pitchFamily="34" charset="-128"/>
              </a:rPr>
              <a:t>Constructed Response</a:t>
            </a:r>
          </a:p>
        </p:txBody>
      </p:sp>
      <p:sp>
        <p:nvSpPr>
          <p:cNvPr id="3" name="Content Placeholder 2"/>
          <p:cNvSpPr>
            <a:spLocks noGrp="1" noRot="1" noChangeAspect="1" noMove="1" noResize="1" noEditPoints="1" noAdjustHandles="1" noChangeArrowheads="1" noChangeShapeType="1" noTextEdit="1"/>
          </p:cNvSpPr>
          <p:nvPr>
            <p:ph idx="1"/>
          </p:nvPr>
        </p:nvSpPr>
        <p:spPr>
          <a:xfrm>
            <a:off x="1905000" y="685800"/>
            <a:ext cx="8229601" cy="6172200"/>
          </a:xfrm>
          <a:blipFill rotWithShape="1">
            <a:blip r:embed="rId3"/>
            <a:stretch>
              <a:fillRect/>
            </a:stretch>
          </a:blipFill>
          <a:ln w="25400" cap="flat" algn="ctr">
            <a:solidFill>
              <a:schemeClr val="bg1">
                <a:lumMod val="50000"/>
              </a:schemeClr>
            </a:solidFill>
          </a:ln>
        </p:spPr>
        <p:txBody>
          <a:bodyPr/>
          <a:lstStyle/>
          <a:p>
            <a:pPr eaLnBrk="1" hangingPunct="1">
              <a:buFont typeface="Arial" charset="0"/>
              <a:buChar char="•"/>
              <a:defRPr/>
            </a:pPr>
            <a:r>
              <a:rPr>
                <a:noFill/>
              </a:rPr>
              <a:t> </a:t>
            </a:r>
          </a:p>
        </p:txBody>
      </p:sp>
      <p:sp>
        <p:nvSpPr>
          <p:cNvPr id="24" name="Pie 23"/>
          <p:cNvSpPr/>
          <p:nvPr/>
        </p:nvSpPr>
        <p:spPr>
          <a:xfrm>
            <a:off x="2857500" y="1833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Pie 24"/>
          <p:cNvSpPr/>
          <p:nvPr/>
        </p:nvSpPr>
        <p:spPr>
          <a:xfrm>
            <a:off x="2857500" y="1833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Pie 25"/>
          <p:cNvSpPr/>
          <p:nvPr/>
        </p:nvSpPr>
        <p:spPr>
          <a:xfrm>
            <a:off x="2857500" y="1833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Pie 26"/>
          <p:cNvSpPr/>
          <p:nvPr/>
        </p:nvSpPr>
        <p:spPr>
          <a:xfrm>
            <a:off x="2857500" y="1833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Pie 27"/>
          <p:cNvSpPr/>
          <p:nvPr/>
        </p:nvSpPr>
        <p:spPr>
          <a:xfrm>
            <a:off x="2857500" y="1833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Pie 28"/>
          <p:cNvSpPr/>
          <p:nvPr/>
        </p:nvSpPr>
        <p:spPr>
          <a:xfrm>
            <a:off x="2857500" y="1833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Pie 29"/>
          <p:cNvSpPr/>
          <p:nvPr/>
        </p:nvSpPr>
        <p:spPr>
          <a:xfrm>
            <a:off x="2857500" y="1833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Pie 30"/>
          <p:cNvSpPr/>
          <p:nvPr/>
        </p:nvSpPr>
        <p:spPr>
          <a:xfrm>
            <a:off x="2857500" y="1833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Pie 31"/>
          <p:cNvSpPr/>
          <p:nvPr/>
        </p:nvSpPr>
        <p:spPr>
          <a:xfrm>
            <a:off x="5600700" y="1871663"/>
            <a:ext cx="914400" cy="9144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Pie 32"/>
          <p:cNvSpPr/>
          <p:nvPr/>
        </p:nvSpPr>
        <p:spPr>
          <a:xfrm>
            <a:off x="5600700" y="1871663"/>
            <a:ext cx="914400" cy="9144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Pie 33"/>
          <p:cNvSpPr/>
          <p:nvPr/>
        </p:nvSpPr>
        <p:spPr>
          <a:xfrm>
            <a:off x="5600700" y="1871663"/>
            <a:ext cx="914400" cy="9144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Pie 34"/>
          <p:cNvSpPr/>
          <p:nvPr/>
        </p:nvSpPr>
        <p:spPr>
          <a:xfrm>
            <a:off x="5600700" y="1871663"/>
            <a:ext cx="914400" cy="9144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Pie 35"/>
          <p:cNvSpPr/>
          <p:nvPr/>
        </p:nvSpPr>
        <p:spPr>
          <a:xfrm>
            <a:off x="5600700" y="1871663"/>
            <a:ext cx="914400" cy="9144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Pie 36"/>
          <p:cNvSpPr/>
          <p:nvPr/>
        </p:nvSpPr>
        <p:spPr>
          <a:xfrm>
            <a:off x="5600700" y="1871663"/>
            <a:ext cx="914400" cy="9144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Pie 37"/>
          <p:cNvSpPr/>
          <p:nvPr/>
        </p:nvSpPr>
        <p:spPr>
          <a:xfrm>
            <a:off x="5600700" y="1871663"/>
            <a:ext cx="914400" cy="9144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Pie 38"/>
          <p:cNvSpPr/>
          <p:nvPr/>
        </p:nvSpPr>
        <p:spPr>
          <a:xfrm>
            <a:off x="5600700" y="1871663"/>
            <a:ext cx="914400" cy="9144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372" name="TextBox 22"/>
          <p:cNvSpPr txBox="1">
            <a:spLocks noChangeArrowheads="1"/>
          </p:cNvSpPr>
          <p:nvPr/>
        </p:nvSpPr>
        <p:spPr bwMode="auto">
          <a:xfrm>
            <a:off x="2209800" y="2900364"/>
            <a:ext cx="7391400" cy="739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cs typeface="Arial Unicode MS" panose="020B0604020202020204" pitchFamily="34" charset="-128"/>
            </a:endParaRPr>
          </a:p>
          <a:p>
            <a:pPr eaLnBrk="1" hangingPunct="1"/>
            <a:endParaRPr lang="en-US" altLang="en-US" sz="1400">
              <a:cs typeface="Arial Unicode MS" panose="020B0604020202020204" pitchFamily="34" charset="-128"/>
            </a:endParaRPr>
          </a:p>
          <a:p>
            <a:pPr eaLnBrk="1" hangingPunct="1"/>
            <a:endParaRPr lang="en-US" altLang="en-US" sz="1400">
              <a:cs typeface="Arial Unicode MS" panose="020B0604020202020204" pitchFamily="34" charset="-128"/>
            </a:endParaRPr>
          </a:p>
        </p:txBody>
      </p:sp>
      <p:sp>
        <p:nvSpPr>
          <p:cNvPr id="5" name="Left Brace 4"/>
          <p:cNvSpPr/>
          <p:nvPr/>
        </p:nvSpPr>
        <p:spPr>
          <a:xfrm flipH="1">
            <a:off x="3848100" y="1833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00374" name="TextBox 5"/>
          <p:cNvSpPr txBox="1">
            <a:spLocks noChangeArrowheads="1"/>
          </p:cNvSpPr>
          <p:nvPr/>
        </p:nvSpPr>
        <p:spPr bwMode="auto">
          <a:xfrm>
            <a:off x="4076700" y="2166939"/>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Verdana" panose="020B0604030504040204" pitchFamily="34" charset="0"/>
                <a:cs typeface="Arial Unicode MS" panose="020B0604020202020204" pitchFamily="34" charset="-128"/>
              </a:rPr>
              <a:t>12 inches</a:t>
            </a:r>
          </a:p>
        </p:txBody>
      </p:sp>
      <p:sp>
        <p:nvSpPr>
          <p:cNvPr id="100375" name="TextBox 40"/>
          <p:cNvSpPr txBox="1">
            <a:spLocks noChangeArrowheads="1"/>
          </p:cNvSpPr>
          <p:nvPr/>
        </p:nvSpPr>
        <p:spPr bwMode="auto">
          <a:xfrm>
            <a:off x="2819400" y="1404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latin typeface="Verdana" panose="020B0604030504040204" pitchFamily="34" charset="0"/>
                <a:cs typeface="Arial Unicode MS" panose="020B0604020202020204" pitchFamily="34" charset="-128"/>
              </a:rPr>
              <a:t>George</a:t>
            </a:r>
          </a:p>
        </p:txBody>
      </p:sp>
      <p:sp>
        <p:nvSpPr>
          <p:cNvPr id="100376" name="TextBox 41"/>
          <p:cNvSpPr txBox="1">
            <a:spLocks noChangeArrowheads="1"/>
          </p:cNvSpPr>
          <p:nvPr/>
        </p:nvSpPr>
        <p:spPr bwMode="auto">
          <a:xfrm>
            <a:off x="5524500" y="1397001"/>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latin typeface="Verdana" panose="020B0604030504040204" pitchFamily="34" charset="0"/>
                <a:cs typeface="Arial Unicode MS" panose="020B0604020202020204" pitchFamily="34" charset="-128"/>
              </a:rPr>
              <a:t>Ana</a:t>
            </a:r>
          </a:p>
        </p:txBody>
      </p:sp>
      <p:sp>
        <p:nvSpPr>
          <p:cNvPr id="43" name="Left Brace 42"/>
          <p:cNvSpPr/>
          <p:nvPr/>
        </p:nvSpPr>
        <p:spPr>
          <a:xfrm flipH="1">
            <a:off x="6515100" y="1871663"/>
            <a:ext cx="266700"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00378" name="TextBox 43"/>
          <p:cNvSpPr txBox="1">
            <a:spLocks noChangeArrowheads="1"/>
          </p:cNvSpPr>
          <p:nvPr/>
        </p:nvSpPr>
        <p:spPr bwMode="auto">
          <a:xfrm>
            <a:off x="6743700" y="2166939"/>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Verdana" panose="020B0604030504040204" pitchFamily="34" charset="0"/>
                <a:cs typeface="Arial Unicode MS" panose="020B0604020202020204" pitchFamily="34" charset="-128"/>
              </a:rPr>
              <a:t>9 inches</a:t>
            </a:r>
          </a:p>
        </p:txBody>
      </p:sp>
      <p:sp>
        <p:nvSpPr>
          <p:cNvPr id="40" name="Pie 39"/>
          <p:cNvSpPr/>
          <p:nvPr/>
        </p:nvSpPr>
        <p:spPr>
          <a:xfrm>
            <a:off x="2933700" y="4119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Pie 44"/>
          <p:cNvSpPr/>
          <p:nvPr/>
        </p:nvSpPr>
        <p:spPr>
          <a:xfrm>
            <a:off x="2933700" y="4119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Pie 45"/>
          <p:cNvSpPr/>
          <p:nvPr/>
        </p:nvSpPr>
        <p:spPr>
          <a:xfrm>
            <a:off x="2933700" y="4119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Pie 46"/>
          <p:cNvSpPr/>
          <p:nvPr/>
        </p:nvSpPr>
        <p:spPr>
          <a:xfrm>
            <a:off x="2933700" y="4119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Pie 47"/>
          <p:cNvSpPr/>
          <p:nvPr/>
        </p:nvSpPr>
        <p:spPr>
          <a:xfrm>
            <a:off x="2933700" y="4119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Pie 48"/>
          <p:cNvSpPr/>
          <p:nvPr/>
        </p:nvSpPr>
        <p:spPr>
          <a:xfrm>
            <a:off x="2933700" y="4119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 name="Pie 49"/>
          <p:cNvSpPr/>
          <p:nvPr/>
        </p:nvSpPr>
        <p:spPr>
          <a:xfrm>
            <a:off x="2933700" y="4119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Pie 50"/>
          <p:cNvSpPr/>
          <p:nvPr/>
        </p:nvSpPr>
        <p:spPr>
          <a:xfrm>
            <a:off x="2933700" y="4119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Left Brace 51"/>
          <p:cNvSpPr/>
          <p:nvPr/>
        </p:nvSpPr>
        <p:spPr>
          <a:xfrm flipH="1">
            <a:off x="3924300" y="4119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00388" name="TextBox 52"/>
          <p:cNvSpPr txBox="1">
            <a:spLocks noChangeArrowheads="1"/>
          </p:cNvSpPr>
          <p:nvPr/>
        </p:nvSpPr>
        <p:spPr bwMode="auto">
          <a:xfrm>
            <a:off x="4152900" y="4452939"/>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Verdana" panose="020B0604030504040204" pitchFamily="34" charset="0"/>
                <a:cs typeface="Arial Unicode MS" panose="020B0604020202020204" pitchFamily="34" charset="-128"/>
              </a:rPr>
              <a:t>12 inches</a:t>
            </a:r>
          </a:p>
        </p:txBody>
      </p:sp>
      <p:sp>
        <p:nvSpPr>
          <p:cNvPr id="100389" name="TextBox 53"/>
          <p:cNvSpPr txBox="1">
            <a:spLocks noChangeArrowheads="1"/>
          </p:cNvSpPr>
          <p:nvPr/>
        </p:nvSpPr>
        <p:spPr bwMode="auto">
          <a:xfrm>
            <a:off x="2895600" y="3690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latin typeface="Verdana" panose="020B0604030504040204" pitchFamily="34" charset="0"/>
                <a:cs typeface="Arial Unicode MS" panose="020B0604020202020204" pitchFamily="34" charset="-128"/>
              </a:rPr>
              <a:t>George</a:t>
            </a:r>
          </a:p>
        </p:txBody>
      </p:sp>
      <p:sp>
        <p:nvSpPr>
          <p:cNvPr id="55" name="Pie 54"/>
          <p:cNvSpPr/>
          <p:nvPr/>
        </p:nvSpPr>
        <p:spPr>
          <a:xfrm>
            <a:off x="5562600" y="4119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Pie 55"/>
          <p:cNvSpPr/>
          <p:nvPr/>
        </p:nvSpPr>
        <p:spPr>
          <a:xfrm>
            <a:off x="5562600" y="4119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ie 56"/>
          <p:cNvSpPr/>
          <p:nvPr/>
        </p:nvSpPr>
        <p:spPr>
          <a:xfrm>
            <a:off x="5562600" y="4119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Pie 57"/>
          <p:cNvSpPr/>
          <p:nvPr/>
        </p:nvSpPr>
        <p:spPr>
          <a:xfrm>
            <a:off x="5562600" y="4119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Pie 58"/>
          <p:cNvSpPr/>
          <p:nvPr/>
        </p:nvSpPr>
        <p:spPr>
          <a:xfrm>
            <a:off x="5562600" y="4119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Pie 59"/>
          <p:cNvSpPr/>
          <p:nvPr/>
        </p:nvSpPr>
        <p:spPr>
          <a:xfrm>
            <a:off x="5562600" y="4119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 name="Pie 60"/>
          <p:cNvSpPr/>
          <p:nvPr/>
        </p:nvSpPr>
        <p:spPr>
          <a:xfrm>
            <a:off x="5562600" y="4119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 name="Pie 61"/>
          <p:cNvSpPr/>
          <p:nvPr/>
        </p:nvSpPr>
        <p:spPr>
          <a:xfrm>
            <a:off x="5562600" y="4119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Left Brace 62"/>
          <p:cNvSpPr/>
          <p:nvPr/>
        </p:nvSpPr>
        <p:spPr>
          <a:xfrm flipH="1">
            <a:off x="6553200" y="4119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00399" name="TextBox 63"/>
          <p:cNvSpPr txBox="1">
            <a:spLocks noChangeArrowheads="1"/>
          </p:cNvSpPr>
          <p:nvPr/>
        </p:nvSpPr>
        <p:spPr bwMode="auto">
          <a:xfrm>
            <a:off x="6781800" y="4452939"/>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Verdana" panose="020B0604030504040204" pitchFamily="34" charset="0"/>
                <a:cs typeface="Arial Unicode MS" panose="020B0604020202020204" pitchFamily="34" charset="-128"/>
              </a:rPr>
              <a:t>12 inches</a:t>
            </a:r>
          </a:p>
        </p:txBody>
      </p:sp>
      <p:sp>
        <p:nvSpPr>
          <p:cNvPr id="100400" name="TextBox 64"/>
          <p:cNvSpPr txBox="1">
            <a:spLocks noChangeArrowheads="1"/>
          </p:cNvSpPr>
          <p:nvPr/>
        </p:nvSpPr>
        <p:spPr bwMode="auto">
          <a:xfrm>
            <a:off x="5524500" y="3690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latin typeface="Verdana" panose="020B0604030504040204" pitchFamily="34" charset="0"/>
                <a:cs typeface="Arial Unicode MS" panose="020B0604020202020204" pitchFamily="34" charset="-128"/>
              </a:rPr>
              <a:t>Carlos</a:t>
            </a:r>
          </a:p>
        </p:txBody>
      </p:sp>
      <p:sp>
        <p:nvSpPr>
          <p:cNvPr id="100401" name="TextBox 65"/>
          <p:cNvSpPr txBox="1">
            <a:spLocks noChangeArrowheads="1"/>
          </p:cNvSpPr>
          <p:nvPr/>
        </p:nvSpPr>
        <p:spPr bwMode="auto">
          <a:xfrm>
            <a:off x="2209800" y="6019800"/>
            <a:ext cx="7391400" cy="7381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cs typeface="Arial Unicode MS" panose="020B0604020202020204" pitchFamily="34" charset="-128"/>
            </a:endParaRPr>
          </a:p>
          <a:p>
            <a:pPr eaLnBrk="1" hangingPunct="1"/>
            <a:endParaRPr lang="en-US" altLang="en-US" sz="1400">
              <a:cs typeface="Arial Unicode MS" panose="020B0604020202020204" pitchFamily="34" charset="-128"/>
            </a:endParaRPr>
          </a:p>
          <a:p>
            <a:pPr eaLnBrk="1" hangingPunct="1"/>
            <a:endParaRPr lang="en-US" altLang="en-US" sz="1400">
              <a:cs typeface="Arial Unicode MS" panose="020B0604020202020204" pitchFamily="34" charset="-128"/>
            </a:endParaRPr>
          </a:p>
        </p:txBody>
      </p:sp>
      <p:sp>
        <p:nvSpPr>
          <p:cNvPr id="4" name="TextBox 3"/>
          <p:cNvSpPr txBox="1">
            <a:spLocks noRot="1" noChangeAspect="1" noMove="1" noResize="1" noEditPoints="1" noAdjustHandles="1" noChangeArrowheads="1" noChangeShapeType="1" noTextEdit="1"/>
          </p:cNvSpPr>
          <p:nvPr/>
        </p:nvSpPr>
        <p:spPr>
          <a:xfrm>
            <a:off x="2209800" y="2888390"/>
            <a:ext cx="7391400" cy="693010"/>
          </a:xfrm>
          <a:prstGeom prst="rect">
            <a:avLst/>
          </a:prstGeom>
          <a:blipFill rotWithShape="1">
            <a:blip r:embed="rId4"/>
            <a:stretch>
              <a:fillRect l="-495" b="-9649"/>
            </a:stretch>
          </a:blipFill>
        </p:spPr>
        <p:txBody>
          <a:bodyPr/>
          <a:lstStyle/>
          <a:p>
            <a:pPr eaLnBrk="1" hangingPunct="1">
              <a:defRPr/>
            </a:pPr>
            <a:r>
              <a:rPr lang="en-US" dirty="0">
                <a:noFill/>
                <a:latin typeface="Arial" charset="0"/>
              </a:rPr>
              <a:t> </a:t>
            </a:r>
          </a:p>
        </p:txBody>
      </p:sp>
      <p:sp>
        <p:nvSpPr>
          <p:cNvPr id="67" name="TextBox 66"/>
          <p:cNvSpPr txBox="1">
            <a:spLocks noRot="1" noChangeAspect="1" noMove="1" noResize="1" noEditPoints="1" noAdjustHandles="1" noChangeArrowheads="1" noChangeShapeType="1" noTextEdit="1"/>
          </p:cNvSpPr>
          <p:nvPr/>
        </p:nvSpPr>
        <p:spPr>
          <a:xfrm>
            <a:off x="2209800" y="6019800"/>
            <a:ext cx="7391400" cy="693010"/>
          </a:xfrm>
          <a:prstGeom prst="rect">
            <a:avLst/>
          </a:prstGeom>
          <a:blipFill rotWithShape="1">
            <a:blip r:embed="rId5"/>
            <a:stretch>
              <a:fillRect l="-495" b="-15929"/>
            </a:stretch>
          </a:blipFill>
        </p:spPr>
        <p:txBody>
          <a:bodyPr/>
          <a:lstStyle/>
          <a:p>
            <a:pPr eaLnBrk="1" hangingPunct="1">
              <a:defRPr/>
            </a:pPr>
            <a:r>
              <a:rPr lang="en-US" dirty="0">
                <a:noFill/>
                <a:latin typeface="Arial" charset="0"/>
              </a:rPr>
              <a:t>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6526" y="4541839"/>
            <a:ext cx="3460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rot="16200000">
            <a:off x="8894763" y="5202238"/>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extLst>
      <p:ext uri="{BB962C8B-B14F-4D97-AF65-F5344CB8AC3E}">
        <p14:creationId xmlns:p14="http://schemas.microsoft.com/office/powerpoint/2010/main" val="2374931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2.77778E-7 4.57909E-6 L -0.19774 -0.17831 " pathEditMode="relative" rAng="0" ptsTypes="AA">
                                      <p:cBhvr>
                                        <p:cTn id="9" dur="2000" fill="hold"/>
                                        <p:tgtEl>
                                          <p:spTgt spid="13"/>
                                        </p:tgtEl>
                                        <p:attrNameLst>
                                          <p:attrName>ppt_x</p:attrName>
                                          <p:attrName>ppt_y</p:attrName>
                                        </p:attrNameLst>
                                      </p:cBhvr>
                                      <p:rCtr x="-9896" y="-8927"/>
                                    </p:animMotion>
                                  </p:childTnLst>
                                </p:cTn>
                              </p:par>
                            </p:childTnLst>
                          </p:cTn>
                        </p:par>
                        <p:par>
                          <p:cTn id="10" fill="hold" nodeType="afterGroup">
                            <p:stCondLst>
                              <p:cond delay="2000"/>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nodeType="afterGroup">
                            <p:stCondLst>
                              <p:cond delay="10201"/>
                            </p:stCondLst>
                            <p:childTnLst>
                              <p:par>
                                <p:cTn id="14" presetID="42" presetClass="path" presetSubtype="0" accel="50000" decel="50000" fill="hold" nodeType="afterEffect">
                                  <p:stCondLst>
                                    <p:cond delay="0"/>
                                  </p:stCondLst>
                                  <p:childTnLst>
                                    <p:animMotion origin="layout" path="M -0.19774 -0.17831 L -0.04774 0.26572 " pathEditMode="relative" rAng="0" ptsTypes="AA">
                                      <p:cBhvr>
                                        <p:cTn id="15" dur="2000" fill="hold"/>
                                        <p:tgtEl>
                                          <p:spTgt spid="13"/>
                                        </p:tgtEl>
                                        <p:attrNameLst>
                                          <p:attrName>ppt_x</p:attrName>
                                          <p:attrName>ppt_y</p:attrName>
                                        </p:attrNameLst>
                                      </p:cBhvr>
                                      <p:rCtr x="7500" y="22202"/>
                                    </p:animMotion>
                                  </p:childTnLst>
                                </p:cTn>
                              </p:par>
                            </p:childTnLst>
                          </p:cTn>
                        </p:par>
                        <p:par>
                          <p:cTn id="16" fill="hold" nodeType="afterGroup">
                            <p:stCondLst>
                              <p:cond delay="12201"/>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67"/>
                                        </p:tgtEl>
                                        <p:attrNameLst>
                                          <p:attrName>style.visibility</p:attrName>
                                        </p:attrNameLst>
                                      </p:cBhvr>
                                      <p:to>
                                        <p:strVal val="visible"/>
                                      </p:to>
                                    </p:set>
                                  </p:childTnLst>
                                </p:cTn>
                              </p:par>
                            </p:childTnLst>
                          </p:cTn>
                        </p:par>
                        <p:par>
                          <p:cTn id="19" fill="hold" nodeType="afterGroup">
                            <p:stCondLst>
                              <p:cond delay="20702"/>
                            </p:stCondLst>
                            <p:childTnLst>
                              <p:par>
                                <p:cTn id="20" presetID="42" presetClass="path" presetSubtype="0" accel="50000" decel="50000" fill="hold" nodeType="afterEffect">
                                  <p:stCondLst>
                                    <p:cond delay="0"/>
                                  </p:stCondLst>
                                  <p:childTnLst>
                                    <p:animMotion origin="layout" path="M -0.04774 0.26572 L 0.01059 0.07701 " pathEditMode="relative" rAng="0" ptsTypes="AA">
                                      <p:cBhvr>
                                        <p:cTn id="21" dur="2000" fill="hold"/>
                                        <p:tgtEl>
                                          <p:spTgt spid="13"/>
                                        </p:tgtEl>
                                        <p:attrNameLst>
                                          <p:attrName>ppt_x</p:attrName>
                                          <p:attrName>ppt_y</p:attrName>
                                        </p:attrNameLst>
                                      </p:cBhvr>
                                      <p:rCtr x="2917" y="-9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044701" y="-128588"/>
            <a:ext cx="8221663" cy="1139826"/>
          </a:xfrm>
        </p:spPr>
        <p:txBody>
          <a:bodyPr>
            <a:normAutofit fontScale="90000"/>
          </a:bodyPr>
          <a:lstStyle/>
          <a:p>
            <a:pPr algn="ctr" eaLnBrk="1" hangingPunct="1"/>
            <a:r>
              <a:rPr lang="en-US" altLang="en-US" sz="4400" b="1" dirty="0" smtClean="0">
                <a:solidFill>
                  <a:schemeClr val="tx1"/>
                </a:solidFill>
                <a:ea typeface="ＭＳ Ｐゴシック" panose="020B0600070205080204" pitchFamily="34" charset="-128"/>
              </a:rPr>
              <a:t>Technology Enhanced</a:t>
            </a:r>
            <a:r>
              <a:rPr lang="en-US" altLang="en-US" dirty="0" smtClean="0">
                <a:solidFill>
                  <a:schemeClr val="tx1"/>
                </a:solidFill>
                <a:ea typeface="ＭＳ Ｐゴシック" panose="020B0600070205080204" pitchFamily="34" charset="-128"/>
              </a:rPr>
              <a:t/>
            </a:r>
            <a:br>
              <a:rPr lang="en-US" altLang="en-US" dirty="0" smtClean="0">
                <a:solidFill>
                  <a:schemeClr val="tx1"/>
                </a:solidFill>
                <a:ea typeface="ＭＳ Ｐゴシック" panose="020B0600070205080204" pitchFamily="34" charset="-128"/>
              </a:rPr>
            </a:br>
            <a:endParaRPr lang="en-US" altLang="en-US" sz="2800" dirty="0">
              <a:ea typeface="ＭＳ Ｐゴシック" panose="020B0600070205080204" pitchFamily="34" charset="-128"/>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1981201" y="1600201"/>
            <a:ext cx="8229601" cy="4348595"/>
          </a:xfrm>
          <a:blipFill rotWithShape="1">
            <a:blip r:embed="rId3"/>
            <a:stretch>
              <a:fillRect l="-222"/>
            </a:stretch>
          </a:blipFill>
          <a:ln w="25400" cap="flat" algn="ctr">
            <a:solidFill>
              <a:schemeClr val="bg1">
                <a:lumMod val="50000"/>
              </a:schemeClr>
            </a:solidFill>
          </a:ln>
        </p:spPr>
        <p:txBody>
          <a:bodyPr/>
          <a:lstStyle/>
          <a:p>
            <a:pPr eaLnBrk="1" hangingPunct="1">
              <a:buFont typeface="Arial" charset="0"/>
              <a:buChar char="•"/>
              <a:defRPr/>
            </a:pPr>
            <a:r>
              <a:rPr dirty="0">
                <a:noFill/>
              </a:rPr>
              <a:t> </a:t>
            </a:r>
          </a:p>
        </p:txBody>
      </p:sp>
      <p:pic>
        <p:nvPicPr>
          <p:cNvPr id="1024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71826"/>
            <a:ext cx="32004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Pie 47"/>
          <p:cNvSpPr/>
          <p:nvPr/>
        </p:nvSpPr>
        <p:spPr>
          <a:xfrm>
            <a:off x="4724400" y="3200400"/>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Pie 48"/>
          <p:cNvSpPr/>
          <p:nvPr/>
        </p:nvSpPr>
        <p:spPr>
          <a:xfrm>
            <a:off x="4730750" y="32004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 name="Pie 49"/>
          <p:cNvSpPr/>
          <p:nvPr/>
        </p:nvSpPr>
        <p:spPr>
          <a:xfrm>
            <a:off x="4730750" y="32004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Pie 50"/>
          <p:cNvSpPr/>
          <p:nvPr/>
        </p:nvSpPr>
        <p:spPr>
          <a:xfrm>
            <a:off x="4730750" y="32004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Pie 51"/>
          <p:cNvSpPr/>
          <p:nvPr/>
        </p:nvSpPr>
        <p:spPr>
          <a:xfrm>
            <a:off x="4730750" y="32004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Pie 52"/>
          <p:cNvSpPr/>
          <p:nvPr/>
        </p:nvSpPr>
        <p:spPr>
          <a:xfrm>
            <a:off x="4730750" y="32004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Pie 53"/>
          <p:cNvSpPr/>
          <p:nvPr/>
        </p:nvSpPr>
        <p:spPr>
          <a:xfrm>
            <a:off x="4730750" y="3200400"/>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Pie 54"/>
          <p:cNvSpPr/>
          <p:nvPr/>
        </p:nvSpPr>
        <p:spPr>
          <a:xfrm>
            <a:off x="4724400" y="3200400"/>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Pie 45"/>
          <p:cNvSpPr/>
          <p:nvPr/>
        </p:nvSpPr>
        <p:spPr>
          <a:xfrm>
            <a:off x="2974975" y="3200400"/>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Pie 22"/>
          <p:cNvSpPr/>
          <p:nvPr/>
        </p:nvSpPr>
        <p:spPr>
          <a:xfrm>
            <a:off x="2974975" y="3200400"/>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Pie 40"/>
          <p:cNvSpPr/>
          <p:nvPr/>
        </p:nvSpPr>
        <p:spPr>
          <a:xfrm>
            <a:off x="2971800" y="32004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Pie 41"/>
          <p:cNvSpPr/>
          <p:nvPr/>
        </p:nvSpPr>
        <p:spPr>
          <a:xfrm>
            <a:off x="2971800" y="32004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Pie 42"/>
          <p:cNvSpPr/>
          <p:nvPr/>
        </p:nvSpPr>
        <p:spPr>
          <a:xfrm>
            <a:off x="2974975" y="32004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Pie 43"/>
          <p:cNvSpPr/>
          <p:nvPr/>
        </p:nvSpPr>
        <p:spPr>
          <a:xfrm>
            <a:off x="2974975" y="32004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Pie 44"/>
          <p:cNvSpPr/>
          <p:nvPr/>
        </p:nvSpPr>
        <p:spPr>
          <a:xfrm>
            <a:off x="2974975" y="32004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Pie 46"/>
          <p:cNvSpPr/>
          <p:nvPr/>
        </p:nvSpPr>
        <p:spPr>
          <a:xfrm>
            <a:off x="2971800" y="3200400"/>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Pie 55"/>
          <p:cNvSpPr/>
          <p:nvPr/>
        </p:nvSpPr>
        <p:spPr>
          <a:xfrm>
            <a:off x="2971800" y="3200400"/>
            <a:ext cx="990600" cy="990600"/>
          </a:xfrm>
          <a:prstGeom prst="pie">
            <a:avLst>
              <a:gd name="adj1" fmla="val 0"/>
              <a:gd name="adj2" fmla="val 2615562"/>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ie 56"/>
          <p:cNvSpPr/>
          <p:nvPr/>
        </p:nvSpPr>
        <p:spPr>
          <a:xfrm>
            <a:off x="2971800" y="3200400"/>
            <a:ext cx="990600" cy="990600"/>
          </a:xfrm>
          <a:prstGeom prst="pie">
            <a:avLst>
              <a:gd name="adj1" fmla="val 2689233"/>
              <a:gd name="adj2" fmla="val 5322766"/>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Pie 57"/>
          <p:cNvSpPr/>
          <p:nvPr/>
        </p:nvSpPr>
        <p:spPr>
          <a:xfrm>
            <a:off x="2971800" y="3200400"/>
            <a:ext cx="990600" cy="990600"/>
          </a:xfrm>
          <a:prstGeom prst="pie">
            <a:avLst>
              <a:gd name="adj1" fmla="val 5368881"/>
              <a:gd name="adj2" fmla="val 7948419"/>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Pie 58"/>
          <p:cNvSpPr/>
          <p:nvPr/>
        </p:nvSpPr>
        <p:spPr>
          <a:xfrm>
            <a:off x="2971800" y="3200400"/>
            <a:ext cx="990600" cy="990600"/>
          </a:xfrm>
          <a:prstGeom prst="pie">
            <a:avLst>
              <a:gd name="adj1" fmla="val 7960543"/>
              <a:gd name="adj2" fmla="val 1080272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Pie 59"/>
          <p:cNvSpPr/>
          <p:nvPr/>
        </p:nvSpPr>
        <p:spPr>
          <a:xfrm>
            <a:off x="2971800" y="3200400"/>
            <a:ext cx="990600" cy="990600"/>
          </a:xfrm>
          <a:prstGeom prst="pie">
            <a:avLst>
              <a:gd name="adj1" fmla="val 10749779"/>
              <a:gd name="adj2" fmla="val 1341389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 name="Pie 60"/>
          <p:cNvSpPr/>
          <p:nvPr/>
        </p:nvSpPr>
        <p:spPr>
          <a:xfrm>
            <a:off x="2971800" y="3200400"/>
            <a:ext cx="990600" cy="990600"/>
          </a:xfrm>
          <a:prstGeom prst="pie">
            <a:avLst>
              <a:gd name="adj1" fmla="val 13423234"/>
              <a:gd name="adj2" fmla="val 161801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 name="Pie 61"/>
          <p:cNvSpPr/>
          <p:nvPr/>
        </p:nvSpPr>
        <p:spPr>
          <a:xfrm>
            <a:off x="2971800" y="3200400"/>
            <a:ext cx="990600" cy="990600"/>
          </a:xfrm>
          <a:prstGeom prst="pie">
            <a:avLst>
              <a:gd name="adj1" fmla="val 16125046"/>
              <a:gd name="adj2" fmla="val 18939555"/>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Pie 62"/>
          <p:cNvSpPr/>
          <p:nvPr/>
        </p:nvSpPr>
        <p:spPr>
          <a:xfrm>
            <a:off x="2971800" y="3200400"/>
            <a:ext cx="990600" cy="990600"/>
          </a:xfrm>
          <a:prstGeom prst="pie">
            <a:avLst>
              <a:gd name="adj1" fmla="val 18919720"/>
              <a:gd name="adj2" fmla="val 21534682"/>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4" name="Pie 63"/>
          <p:cNvSpPr/>
          <p:nvPr/>
        </p:nvSpPr>
        <p:spPr>
          <a:xfrm>
            <a:off x="4724400" y="3200400"/>
            <a:ext cx="990600" cy="990600"/>
          </a:xfrm>
          <a:prstGeom prst="pie">
            <a:avLst>
              <a:gd name="adj1" fmla="val 0"/>
              <a:gd name="adj2" fmla="val 2615562"/>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Pie 64"/>
          <p:cNvSpPr/>
          <p:nvPr/>
        </p:nvSpPr>
        <p:spPr>
          <a:xfrm>
            <a:off x="4724400" y="3200400"/>
            <a:ext cx="990600" cy="990600"/>
          </a:xfrm>
          <a:prstGeom prst="pie">
            <a:avLst>
              <a:gd name="adj1" fmla="val 2689233"/>
              <a:gd name="adj2" fmla="val 532276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 name="Pie 65"/>
          <p:cNvSpPr/>
          <p:nvPr/>
        </p:nvSpPr>
        <p:spPr>
          <a:xfrm>
            <a:off x="4724400" y="3200400"/>
            <a:ext cx="990600" cy="990600"/>
          </a:xfrm>
          <a:prstGeom prst="pie">
            <a:avLst>
              <a:gd name="adj1" fmla="val 5368881"/>
              <a:gd name="adj2" fmla="val 794841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 name="Pie 66"/>
          <p:cNvSpPr/>
          <p:nvPr/>
        </p:nvSpPr>
        <p:spPr>
          <a:xfrm>
            <a:off x="4724400" y="3200400"/>
            <a:ext cx="990600" cy="990600"/>
          </a:xfrm>
          <a:prstGeom prst="pie">
            <a:avLst>
              <a:gd name="adj1" fmla="val 7960543"/>
              <a:gd name="adj2" fmla="val 1080272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8" name="Pie 67"/>
          <p:cNvSpPr/>
          <p:nvPr/>
        </p:nvSpPr>
        <p:spPr>
          <a:xfrm>
            <a:off x="4724400" y="3200400"/>
            <a:ext cx="990600" cy="990600"/>
          </a:xfrm>
          <a:prstGeom prst="pie">
            <a:avLst>
              <a:gd name="adj1" fmla="val 10749779"/>
              <a:gd name="adj2" fmla="val 1341389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Pie 68"/>
          <p:cNvSpPr/>
          <p:nvPr/>
        </p:nvSpPr>
        <p:spPr>
          <a:xfrm>
            <a:off x="4724400" y="3200400"/>
            <a:ext cx="990600" cy="990600"/>
          </a:xfrm>
          <a:prstGeom prst="pie">
            <a:avLst>
              <a:gd name="adj1" fmla="val 13423234"/>
              <a:gd name="adj2" fmla="val 161801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Pie 69"/>
          <p:cNvSpPr/>
          <p:nvPr/>
        </p:nvSpPr>
        <p:spPr>
          <a:xfrm>
            <a:off x="4724400" y="3200400"/>
            <a:ext cx="990600" cy="990600"/>
          </a:xfrm>
          <a:prstGeom prst="pie">
            <a:avLst>
              <a:gd name="adj1" fmla="val 16125046"/>
              <a:gd name="adj2" fmla="val 1893955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Pie 70"/>
          <p:cNvSpPr/>
          <p:nvPr/>
        </p:nvSpPr>
        <p:spPr>
          <a:xfrm>
            <a:off x="4724400" y="3200400"/>
            <a:ext cx="990600" cy="990600"/>
          </a:xfrm>
          <a:prstGeom prst="pie">
            <a:avLst>
              <a:gd name="adj1" fmla="val 18919720"/>
              <a:gd name="adj2" fmla="val 21534682"/>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TextBox 36"/>
          <p:cNvSpPr txBox="1">
            <a:spLocks noRot="1" noChangeAspect="1" noMove="1" noResize="1" noEditPoints="1" noAdjustHandles="1" noChangeArrowheads="1" noChangeShapeType="1" noTextEdit="1"/>
          </p:cNvSpPr>
          <p:nvPr/>
        </p:nvSpPr>
        <p:spPr>
          <a:xfrm>
            <a:off x="3276600" y="5249090"/>
            <a:ext cx="457200" cy="618311"/>
          </a:xfrm>
          <a:prstGeom prst="rect">
            <a:avLst/>
          </a:prstGeom>
          <a:blipFill rotWithShape="1">
            <a:blip r:embed="rId5"/>
            <a:stretch>
              <a:fillRect/>
            </a:stretch>
          </a:blipFill>
        </p:spPr>
        <p:txBody>
          <a:bodyPr/>
          <a:lstStyle/>
          <a:p>
            <a:pPr eaLnBrk="1" hangingPunct="1">
              <a:defRPr/>
            </a:pPr>
            <a:r>
              <a:rPr lang="en-US" dirty="0">
                <a:noFill/>
                <a:latin typeface="Arial" charset="0"/>
              </a:rPr>
              <a:t> </a:t>
            </a:r>
          </a:p>
        </p:txBody>
      </p:sp>
      <p:sp>
        <p:nvSpPr>
          <p:cNvPr id="38" name="TextBox 37"/>
          <p:cNvSpPr txBox="1">
            <a:spLocks noRot="1" noChangeAspect="1" noMove="1" noResize="1" noEditPoints="1" noAdjustHandles="1" noChangeArrowheads="1" noChangeShapeType="1" noTextEdit="1"/>
          </p:cNvSpPr>
          <p:nvPr/>
        </p:nvSpPr>
        <p:spPr>
          <a:xfrm>
            <a:off x="5029200" y="5249090"/>
            <a:ext cx="457200" cy="618311"/>
          </a:xfrm>
          <a:prstGeom prst="rect">
            <a:avLst/>
          </a:prstGeom>
          <a:blipFill rotWithShape="1">
            <a:blip r:embed="rId6"/>
            <a:stretch>
              <a:fillRect/>
            </a:stretch>
          </a:blipFill>
        </p:spPr>
        <p:txBody>
          <a:bodyPr/>
          <a:lstStyle/>
          <a:p>
            <a:pPr eaLnBrk="1" hangingPunct="1">
              <a:defRPr/>
            </a:pPr>
            <a:r>
              <a:rPr lang="en-US" dirty="0">
                <a:noFill/>
                <a:latin typeface="Arial" charset="0"/>
              </a:rPr>
              <a:t> </a:t>
            </a:r>
          </a:p>
        </p:txBody>
      </p:sp>
      <p:sp>
        <p:nvSpPr>
          <p:cNvPr id="102439" name="TextBox 38"/>
          <p:cNvSpPr txBox="1">
            <a:spLocks noChangeArrowheads="1"/>
          </p:cNvSpPr>
          <p:nvPr/>
        </p:nvSpPr>
        <p:spPr bwMode="auto">
          <a:xfrm>
            <a:off x="4191000" y="5373689"/>
            <a:ext cx="4572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cs typeface="Arial Unicode MS" panose="020B0604020202020204" pitchFamily="34" charset="-128"/>
            </a:endParaRPr>
          </a:p>
        </p:txBody>
      </p:sp>
      <p:sp>
        <p:nvSpPr>
          <p:cNvPr id="40" name="TextBox 39"/>
          <p:cNvSpPr txBox="1">
            <a:spLocks noChangeArrowheads="1"/>
          </p:cNvSpPr>
          <p:nvPr/>
        </p:nvSpPr>
        <p:spPr bwMode="auto">
          <a:xfrm>
            <a:off x="4267200" y="533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latin typeface="Cambria Math" panose="02040503050406030204" pitchFamily="18" charset="0"/>
                <a:cs typeface="Arial Unicode MS" panose="020B0604020202020204" pitchFamily="34" charset="-128"/>
              </a:rPr>
              <a:t>&gt;</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565650"/>
            <a:ext cx="2873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p:cNvSpPr txBox="1"/>
          <p:nvPr/>
        </p:nvSpPr>
        <p:spPr>
          <a:xfrm>
            <a:off x="7467600" y="6234114"/>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extLst>
      <p:ext uri="{BB962C8B-B14F-4D97-AF65-F5344CB8AC3E}">
        <p14:creationId xmlns:p14="http://schemas.microsoft.com/office/powerpoint/2010/main" val="1767641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1.66667E-6 -4.81481E-6 L -0.36562 -0.17731 " pathEditMode="relative" rAng="0" ptsTypes="AA">
                                      <p:cBhvr>
                                        <p:cTn id="9" dur="2000" fill="hold"/>
                                        <p:tgtEl>
                                          <p:spTgt spid="13"/>
                                        </p:tgtEl>
                                        <p:attrNameLst>
                                          <p:attrName>ppt_x</p:attrName>
                                          <p:attrName>ppt_y</p:attrName>
                                        </p:attrNameLst>
                                      </p:cBhvr>
                                      <p:rCtr x="-18281" y="-8866"/>
                                    </p:animMotion>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par>
                          <p:cTn id="13" fill="hold" nodeType="afterGroup">
                            <p:stCondLst>
                              <p:cond delay="2000"/>
                            </p:stCondLst>
                            <p:childTnLst>
                              <p:par>
                                <p:cTn id="14" presetID="42" presetClass="path" presetSubtype="0" accel="50000" decel="50000" fill="hold" nodeType="afterEffect">
                                  <p:stCondLst>
                                    <p:cond delay="0"/>
                                  </p:stCondLst>
                                  <p:childTnLst>
                                    <p:animMotion origin="layout" path="M -0.36562 -0.17731 L -0.34896 -0.14398 " pathEditMode="relative" rAng="0" ptsTypes="AA">
                                      <p:cBhvr>
                                        <p:cTn id="15" dur="2000" fill="hold"/>
                                        <p:tgtEl>
                                          <p:spTgt spid="13"/>
                                        </p:tgtEl>
                                        <p:attrNameLst>
                                          <p:attrName>ppt_x</p:attrName>
                                          <p:attrName>ppt_y</p:attrName>
                                        </p:attrNameLst>
                                      </p:cBhvr>
                                      <p:rCtr x="833" y="1667"/>
                                    </p:animMotion>
                                  </p:childTnLst>
                                </p:cTn>
                              </p:par>
                            </p:childTnLst>
                          </p:cTn>
                        </p:par>
                        <p:par>
                          <p:cTn id="16" fill="hold" nodeType="afterGroup">
                            <p:stCondLst>
                              <p:cond delay="4000"/>
                            </p:stCondLst>
                            <p:childTnLst>
                              <p:par>
                                <p:cTn id="17" presetID="1"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par>
                          <p:cTn id="19" fill="hold" nodeType="afterGroup">
                            <p:stCondLst>
                              <p:cond delay="4000"/>
                            </p:stCondLst>
                            <p:childTnLst>
                              <p:par>
                                <p:cTn id="20" presetID="42" presetClass="path" presetSubtype="0" accel="50000" decel="50000" fill="hold" nodeType="afterEffect">
                                  <p:stCondLst>
                                    <p:cond delay="0"/>
                                  </p:stCondLst>
                                  <p:childTnLst>
                                    <p:animMotion origin="layout" path="M -0.34896 -0.14398 L -0.34896 -0.11064 " pathEditMode="relative" rAng="0" ptsTypes="AA">
                                      <p:cBhvr>
                                        <p:cTn id="21" dur="2000" fill="hold"/>
                                        <p:tgtEl>
                                          <p:spTgt spid="13"/>
                                        </p:tgtEl>
                                        <p:attrNameLst>
                                          <p:attrName>ppt_x</p:attrName>
                                          <p:attrName>ppt_y</p:attrName>
                                        </p:attrNameLst>
                                      </p:cBhvr>
                                      <p:rCtr x="0" y="1667"/>
                                    </p:animMotion>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nodeType="afterGroup">
                            <p:stCondLst>
                              <p:cond delay="6000"/>
                            </p:stCondLst>
                            <p:childTnLst>
                              <p:par>
                                <p:cTn id="26" presetID="42" presetClass="path" presetSubtype="0" accel="50000" decel="50000" fill="hold" nodeType="afterEffect">
                                  <p:stCondLst>
                                    <p:cond delay="0"/>
                                  </p:stCondLst>
                                  <p:childTnLst>
                                    <p:animMotion origin="layout" path="M -0.34896 -0.11064 L -0.35729 -0.07731 " pathEditMode="relative" rAng="0" ptsTypes="AA">
                                      <p:cBhvr>
                                        <p:cTn id="27" dur="2000" fill="hold"/>
                                        <p:tgtEl>
                                          <p:spTgt spid="13"/>
                                        </p:tgtEl>
                                        <p:attrNameLst>
                                          <p:attrName>ppt_x</p:attrName>
                                          <p:attrName>ppt_y</p:attrName>
                                        </p:attrNameLst>
                                      </p:cBhvr>
                                      <p:rCtr x="-417" y="1667"/>
                                    </p:animMotion>
                                  </p:childTnLst>
                                </p:cTn>
                              </p:par>
                            </p:childTnLst>
                          </p:cTn>
                        </p:par>
                        <p:par>
                          <p:cTn id="28" fill="hold" nodeType="afterGroup">
                            <p:stCondLst>
                              <p:cond delay="8000"/>
                            </p:stCondLst>
                            <p:childTnLst>
                              <p:par>
                                <p:cTn id="29" presetID="1"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par>
                          <p:cTn id="31" fill="hold" nodeType="afterGroup">
                            <p:stCondLst>
                              <p:cond delay="8000"/>
                            </p:stCondLst>
                            <p:childTnLst>
                              <p:par>
                                <p:cTn id="32" presetID="42" presetClass="path" presetSubtype="0" accel="50000" decel="50000" fill="hold" nodeType="afterEffect">
                                  <p:stCondLst>
                                    <p:cond delay="0"/>
                                  </p:stCondLst>
                                  <p:childTnLst>
                                    <p:animMotion origin="layout" path="M -0.35729 -0.07731 L -0.39896 -0.07731 " pathEditMode="relative" rAng="0" ptsTypes="AA">
                                      <p:cBhvr>
                                        <p:cTn id="33" dur="2000" fill="hold"/>
                                        <p:tgtEl>
                                          <p:spTgt spid="13"/>
                                        </p:tgtEl>
                                        <p:attrNameLst>
                                          <p:attrName>ppt_x</p:attrName>
                                          <p:attrName>ppt_y</p:attrName>
                                        </p:attrNameLst>
                                      </p:cBhvr>
                                      <p:rCtr x="-2083" y="0"/>
                                    </p:animMotion>
                                  </p:childTnLst>
                                </p:cTn>
                              </p:par>
                            </p:childTnLst>
                          </p:cTn>
                        </p:par>
                        <p:par>
                          <p:cTn id="34" fill="hold" nodeType="afterGroup">
                            <p:stCondLst>
                              <p:cond delay="10000"/>
                            </p:stCondLst>
                            <p:childTnLst>
                              <p:par>
                                <p:cTn id="35" presetID="1"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par>
                          <p:cTn id="37" fill="hold" nodeType="afterGroup">
                            <p:stCondLst>
                              <p:cond delay="10000"/>
                            </p:stCondLst>
                            <p:childTnLst>
                              <p:par>
                                <p:cTn id="38" presetID="42" presetClass="path" presetSubtype="0" accel="50000" decel="50000" fill="hold" nodeType="afterEffect">
                                  <p:stCondLst>
                                    <p:cond delay="0"/>
                                  </p:stCondLst>
                                  <p:childTnLst>
                                    <p:animMotion origin="layout" path="M -0.39062 -0.07731 L -0.17396 -0.17731 " pathEditMode="relative" rAng="0" ptsTypes="AA">
                                      <p:cBhvr>
                                        <p:cTn id="39" dur="2000" fill="hold"/>
                                        <p:tgtEl>
                                          <p:spTgt spid="13"/>
                                        </p:tgtEl>
                                        <p:attrNameLst>
                                          <p:attrName>ppt_x</p:attrName>
                                          <p:attrName>ppt_y</p:attrName>
                                        </p:attrNameLst>
                                      </p:cBhvr>
                                      <p:rCtr x="10833" y="-5000"/>
                                    </p:animMotion>
                                  </p:childTnLst>
                                </p:cTn>
                              </p:par>
                            </p:childTnLst>
                          </p:cTn>
                        </p:par>
                        <p:par>
                          <p:cTn id="40" fill="hold" nodeType="afterGroup">
                            <p:stCondLst>
                              <p:cond delay="12000"/>
                            </p:stCondLst>
                            <p:childTnLst>
                              <p:par>
                                <p:cTn id="41" presetID="1"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par>
                          <p:cTn id="43" fill="hold" nodeType="afterGroup">
                            <p:stCondLst>
                              <p:cond delay="12000"/>
                            </p:stCondLst>
                            <p:childTnLst>
                              <p:par>
                                <p:cTn id="44" presetID="42" presetClass="path" presetSubtype="0" accel="50000" decel="50000" fill="hold" nodeType="afterEffect">
                                  <p:stCondLst>
                                    <p:cond delay="0"/>
                                  </p:stCondLst>
                                  <p:childTnLst>
                                    <p:animMotion origin="layout" path="M -0.17396 -0.17731 L -0.14896 -0.14398 " pathEditMode="relative" rAng="0" ptsTypes="AA">
                                      <p:cBhvr>
                                        <p:cTn id="45" dur="2000" fill="hold"/>
                                        <p:tgtEl>
                                          <p:spTgt spid="13"/>
                                        </p:tgtEl>
                                        <p:attrNameLst>
                                          <p:attrName>ppt_x</p:attrName>
                                          <p:attrName>ppt_y</p:attrName>
                                        </p:attrNameLst>
                                      </p:cBhvr>
                                      <p:rCtr x="1250" y="1667"/>
                                    </p:animMotion>
                                  </p:childTnLst>
                                </p:cTn>
                              </p:par>
                            </p:childTnLst>
                          </p:cTn>
                        </p:par>
                        <p:par>
                          <p:cTn id="46" fill="hold" nodeType="afterGroup">
                            <p:stCondLst>
                              <p:cond delay="14000"/>
                            </p:stCondLst>
                            <p:childTnLst>
                              <p:par>
                                <p:cTn id="47" presetID="1"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par>
                          <p:cTn id="49" fill="hold" nodeType="afterGroup">
                            <p:stCondLst>
                              <p:cond delay="14000"/>
                            </p:stCondLst>
                            <p:childTnLst>
                              <p:par>
                                <p:cTn id="50" presetID="42" presetClass="path" presetSubtype="0" accel="50000" decel="50000" fill="hold" nodeType="afterEffect">
                                  <p:stCondLst>
                                    <p:cond delay="0"/>
                                  </p:stCondLst>
                                  <p:childTnLst>
                                    <p:animMotion origin="layout" path="M -0.14896 -0.14398 L -0.15729 -0.11064 " pathEditMode="relative" rAng="0" ptsTypes="AA">
                                      <p:cBhvr>
                                        <p:cTn id="51" dur="2000" fill="hold"/>
                                        <p:tgtEl>
                                          <p:spTgt spid="13"/>
                                        </p:tgtEl>
                                        <p:attrNameLst>
                                          <p:attrName>ppt_x</p:attrName>
                                          <p:attrName>ppt_y</p:attrName>
                                        </p:attrNameLst>
                                      </p:cBhvr>
                                      <p:rCtr x="-417" y="1667"/>
                                    </p:animMotion>
                                  </p:childTnLst>
                                </p:cTn>
                              </p:par>
                            </p:childTnLst>
                          </p:cTn>
                        </p:par>
                        <p:par>
                          <p:cTn id="52" fill="hold" nodeType="afterGroup">
                            <p:stCondLst>
                              <p:cond delay="16000"/>
                            </p:stCondLst>
                            <p:childTnLst>
                              <p:par>
                                <p:cTn id="53" presetID="1"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par>
                          <p:cTn id="55" fill="hold" nodeType="afterGroup">
                            <p:stCondLst>
                              <p:cond delay="16000"/>
                            </p:stCondLst>
                            <p:childTnLst>
                              <p:par>
                                <p:cTn id="56" presetID="42" presetClass="path" presetSubtype="0" accel="50000" decel="50000" fill="hold" nodeType="afterEffect">
                                  <p:stCondLst>
                                    <p:cond delay="0"/>
                                  </p:stCondLst>
                                  <p:childTnLst>
                                    <p:animMotion origin="layout" path="M -0.15729 -0.11055 L -0.26562 0.14477 " pathEditMode="relative" rAng="0" ptsTypes="AA">
                                      <p:cBhvr>
                                        <p:cTn id="57" dur="2000" fill="hold"/>
                                        <p:tgtEl>
                                          <p:spTgt spid="13"/>
                                        </p:tgtEl>
                                        <p:attrNameLst>
                                          <p:attrName>ppt_x</p:attrName>
                                          <p:attrName>ppt_y</p:attrName>
                                        </p:attrNameLst>
                                      </p:cBhvr>
                                      <p:rCtr x="-5417" y="12766"/>
                                    </p:animMotion>
                                  </p:childTnLst>
                                </p:cTn>
                              </p:par>
                            </p:childTnLst>
                          </p:cTn>
                        </p:par>
                        <p:par>
                          <p:cTn id="58" fill="hold" nodeType="afterGroup">
                            <p:stCondLst>
                              <p:cond delay="18000"/>
                            </p:stCondLst>
                            <p:childTnLst>
                              <p:par>
                                <p:cTn id="59" presetID="1"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nodeType="afterGroup">
                            <p:stCondLst>
                              <p:cond delay="18000"/>
                            </p:stCondLst>
                            <p:childTnLst>
                              <p:par>
                                <p:cTn id="62" presetID="42" presetClass="path" presetSubtype="0" accel="50000" decel="50000" fill="hold" nodeType="afterEffect">
                                  <p:stCondLst>
                                    <p:cond delay="0"/>
                                  </p:stCondLst>
                                  <p:childTnLst>
                                    <p:animMotion origin="layout" path="M -0.26562 0.14477 L -0.07396 0.08927 " pathEditMode="relative" rAng="0" ptsTypes="AA">
                                      <p:cBhvr>
                                        <p:cTn id="63" dur="2000" fill="hold"/>
                                        <p:tgtEl>
                                          <p:spTgt spid="13"/>
                                        </p:tgtEl>
                                        <p:attrNameLst>
                                          <p:attrName>ppt_x</p:attrName>
                                          <p:attrName>ppt_y</p:attrName>
                                        </p:attrNameLst>
                                      </p:cBhvr>
                                      <p:rCtr x="9583"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fontScale="90000"/>
          </a:bodyPr>
          <a:lstStyle/>
          <a:p>
            <a:pPr algn="ctr"/>
            <a:r>
              <a:rPr lang="en-US" sz="4400" b="1" dirty="0" smtClean="0"/>
              <a:t>How are students prepared for Georgia milestones?</a:t>
            </a:r>
            <a:endParaRPr lang="en-US" sz="4400" b="1" dirty="0"/>
          </a:p>
        </p:txBody>
      </p:sp>
      <p:sp>
        <p:nvSpPr>
          <p:cNvPr id="3" name="Content Placeholder 2"/>
          <p:cNvSpPr>
            <a:spLocks noGrp="1"/>
          </p:cNvSpPr>
          <p:nvPr>
            <p:ph idx="1"/>
          </p:nvPr>
        </p:nvSpPr>
        <p:spPr/>
        <p:txBody>
          <a:bodyPr/>
          <a:lstStyle/>
          <a:p>
            <a:pPr marL="0" indent="0" algn="ctr">
              <a:buNone/>
            </a:pPr>
            <a:r>
              <a:rPr lang="en-US" dirty="0" smtClean="0"/>
              <a:t>Reading Wonders</a:t>
            </a:r>
            <a:endParaRPr lang="en-US" dirty="0"/>
          </a:p>
          <a:p>
            <a:pPr marL="0" indent="0" algn="ctr">
              <a:buNone/>
            </a:pPr>
            <a:r>
              <a:rPr lang="en-US" dirty="0" smtClean="0"/>
              <a:t>Achieve 3000</a:t>
            </a:r>
          </a:p>
          <a:p>
            <a:pPr marL="0" indent="0" algn="ctr">
              <a:buNone/>
            </a:pPr>
            <a:r>
              <a:rPr lang="en-US" dirty="0" smtClean="0"/>
              <a:t>Envision Math</a:t>
            </a:r>
          </a:p>
          <a:p>
            <a:pPr marL="0" indent="0" algn="ctr">
              <a:buNone/>
            </a:pPr>
            <a:r>
              <a:rPr lang="en-US" dirty="0" smtClean="0"/>
              <a:t>Social Studies Weekly</a:t>
            </a:r>
          </a:p>
          <a:p>
            <a:pPr marL="0" indent="0" algn="ctr">
              <a:buNone/>
            </a:pPr>
            <a:r>
              <a:rPr lang="en-US" dirty="0" smtClean="0"/>
              <a:t>Georgia Performance Standards for Science </a:t>
            </a:r>
            <a:endParaRPr lang="en-US" dirty="0"/>
          </a:p>
        </p:txBody>
      </p:sp>
      <p:pic>
        <p:nvPicPr>
          <p:cNvPr id="1026" name="Picture 2" descr="Image result for reading wo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459458"/>
            <a:ext cx="3429000" cy="1955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chieve 3000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492" y="4509868"/>
            <a:ext cx="239150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vision 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531" y="4231224"/>
            <a:ext cx="3006383" cy="267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envision 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180" y="4231224"/>
            <a:ext cx="3006383" cy="267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cial studies week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201" y="4741837"/>
            <a:ext cx="230505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05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115" y="838200"/>
            <a:ext cx="8229600" cy="3581400"/>
          </a:xfrm>
          <a:solidFill>
            <a:schemeClr val="bg1">
              <a:lumMod val="85000"/>
              <a:lumOff val="15000"/>
            </a:schemeClr>
          </a:solidFill>
          <a:effectLst>
            <a:glow rad="127000">
              <a:srgbClr val="0070C0"/>
            </a:glow>
          </a:effectLst>
        </p:spPr>
        <p:txBody>
          <a:bodyPr>
            <a:noAutofit/>
          </a:bodyPr>
          <a:lstStyle/>
          <a:p>
            <a:pPr algn="ctr"/>
            <a:r>
              <a:rPr lang="en-US" sz="5400" dirty="0"/>
              <a:t>How Can You Prepare Your </a:t>
            </a:r>
            <a:r>
              <a:rPr lang="en-US" sz="5400" dirty="0" smtClean="0"/>
              <a:t>Children for Georgia milestones?</a:t>
            </a:r>
            <a:endParaRPr lang="en-US"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76800"/>
            <a:ext cx="7947481" cy="145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061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5" y="764373"/>
            <a:ext cx="10846190" cy="1293028"/>
          </a:xfrm>
        </p:spPr>
        <p:txBody>
          <a:bodyPr/>
          <a:lstStyle/>
          <a:p>
            <a:pPr algn="ctr"/>
            <a:r>
              <a:rPr lang="en-US" b="1" dirty="0" smtClean="0"/>
              <a:t>What can you do at home?</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 Before Test Day</a:t>
            </a:r>
          </a:p>
          <a:p>
            <a:pPr lvl="1"/>
            <a:r>
              <a:rPr lang="en-US" dirty="0"/>
              <a:t>Be Prepared</a:t>
            </a:r>
          </a:p>
          <a:p>
            <a:pPr lvl="1"/>
            <a:r>
              <a:rPr lang="en-US" dirty="0"/>
              <a:t>Help your child in areas that are difficult for him/her</a:t>
            </a:r>
          </a:p>
          <a:p>
            <a:pPr lvl="1"/>
            <a:r>
              <a:rPr lang="en-US" dirty="0"/>
              <a:t>Give your child a chance to practice</a:t>
            </a:r>
          </a:p>
          <a:p>
            <a:pPr lvl="1"/>
            <a:r>
              <a:rPr lang="en-US" dirty="0"/>
              <a:t>If you have concerns, talk with your child’s teacher</a:t>
            </a:r>
          </a:p>
          <a:p>
            <a:endParaRPr lang="en-US" dirty="0" smtClean="0"/>
          </a:p>
          <a:p>
            <a:r>
              <a:rPr lang="en-US" b="1" dirty="0" smtClean="0"/>
              <a:t>On Test Day</a:t>
            </a:r>
          </a:p>
          <a:p>
            <a:pPr lvl="1"/>
            <a:r>
              <a:rPr lang="en-US" dirty="0" smtClean="0"/>
              <a:t>Make sure your child gets a good night sleep and eats a healthy breakfast</a:t>
            </a:r>
          </a:p>
          <a:p>
            <a:pPr lvl="1"/>
            <a:r>
              <a:rPr lang="en-US" dirty="0" smtClean="0"/>
              <a:t>Make sure your child is prepared</a:t>
            </a:r>
          </a:p>
          <a:p>
            <a:pPr lvl="1"/>
            <a:r>
              <a:rPr lang="en-US" dirty="0" smtClean="0"/>
              <a:t>Remain Positive</a:t>
            </a:r>
          </a:p>
          <a:p>
            <a:pPr marL="0" indent="0">
              <a:buNone/>
            </a:pPr>
            <a:endParaRPr lang="en-US" dirty="0" smtClean="0"/>
          </a:p>
          <a:p>
            <a:r>
              <a:rPr lang="en-US" b="1" dirty="0" smtClean="0"/>
              <a:t>After Test Day</a:t>
            </a:r>
          </a:p>
          <a:p>
            <a:pPr lvl="1"/>
            <a:r>
              <a:rPr lang="en-US" dirty="0" smtClean="0"/>
              <a:t>Review the test results with child</a:t>
            </a:r>
          </a:p>
          <a:p>
            <a:endParaRPr lang="en-US" dirty="0"/>
          </a:p>
          <a:p>
            <a:endParaRPr lang="en-US" dirty="0" smtClean="0"/>
          </a:p>
        </p:txBody>
      </p:sp>
    </p:spTree>
    <p:extLst>
      <p:ext uri="{BB962C8B-B14F-4D97-AF65-F5344CB8AC3E}">
        <p14:creationId xmlns:p14="http://schemas.microsoft.com/office/powerpoint/2010/main" val="3384346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764373"/>
            <a:ext cx="10943492" cy="1293028"/>
          </a:xfrm>
        </p:spPr>
        <p:txBody>
          <a:bodyPr>
            <a:normAutofit/>
          </a:bodyPr>
          <a:lstStyle/>
          <a:p>
            <a:pPr algn="ctr"/>
            <a:r>
              <a:rPr lang="en-US" sz="4400" b="1" dirty="0" smtClean="0"/>
              <a:t>What You can do On a daily basis</a:t>
            </a:r>
            <a:endParaRPr lang="en-US" sz="4400" b="1" dirty="0"/>
          </a:p>
        </p:txBody>
      </p:sp>
      <p:sp>
        <p:nvSpPr>
          <p:cNvPr id="3" name="Content Placeholder 2"/>
          <p:cNvSpPr>
            <a:spLocks noGrp="1"/>
          </p:cNvSpPr>
          <p:nvPr>
            <p:ph idx="1"/>
          </p:nvPr>
        </p:nvSpPr>
        <p:spPr/>
        <p:txBody>
          <a:bodyPr>
            <a:normAutofit fontScale="92500" lnSpcReduction="10000"/>
          </a:bodyPr>
          <a:lstStyle/>
          <a:p>
            <a:r>
              <a:rPr lang="en-US" dirty="0"/>
              <a:t>Assisting your child with homework and ensuring that your child is completing all homework assignments</a:t>
            </a:r>
          </a:p>
          <a:p>
            <a:r>
              <a:rPr lang="en-US" dirty="0"/>
              <a:t>Helping </a:t>
            </a:r>
            <a:r>
              <a:rPr lang="en-US" dirty="0" smtClean="0"/>
              <a:t>him/her </a:t>
            </a:r>
            <a:r>
              <a:rPr lang="en-US" dirty="0"/>
              <a:t>to develop good study habits, thinking skills, and a positive attitude towards education from an early age</a:t>
            </a:r>
          </a:p>
          <a:p>
            <a:r>
              <a:rPr lang="en-US" dirty="0"/>
              <a:t>Ensuring that your child has good attendance at school</a:t>
            </a:r>
          </a:p>
          <a:p>
            <a:r>
              <a:rPr lang="en-US" dirty="0"/>
              <a:t>Staying in communication with your child's teacher</a:t>
            </a:r>
          </a:p>
          <a:p>
            <a:r>
              <a:rPr lang="en-US" dirty="0"/>
              <a:t>Encouraging your child to read as much as possible, and to increase </a:t>
            </a:r>
            <a:r>
              <a:rPr lang="en-US" dirty="0" smtClean="0"/>
              <a:t>their </a:t>
            </a:r>
            <a:r>
              <a:rPr lang="en-US" dirty="0"/>
              <a:t>vocabulary - even reading magazines, newspapers, and comic books regularly will help improve </a:t>
            </a:r>
            <a:r>
              <a:rPr lang="en-US" dirty="0" smtClean="0"/>
              <a:t>their </a:t>
            </a:r>
            <a:r>
              <a:rPr lang="en-US" dirty="0"/>
              <a:t>reading skills</a:t>
            </a:r>
          </a:p>
          <a:p>
            <a:r>
              <a:rPr lang="en-US" dirty="0"/>
              <a:t>Looking for educational games and programs that engage your child</a:t>
            </a:r>
          </a:p>
          <a:p>
            <a:r>
              <a:rPr lang="en-US" dirty="0"/>
              <a:t>Helping your child learn how to follow directions </a:t>
            </a:r>
            <a:r>
              <a:rPr lang="en-US" dirty="0" smtClean="0"/>
              <a:t>carefully</a:t>
            </a:r>
          </a:p>
          <a:p>
            <a:r>
              <a:rPr lang="en-US" dirty="0" smtClean="0"/>
              <a:t>Make sure your child arrives at school on time</a:t>
            </a:r>
            <a:endParaRPr lang="en-US" dirty="0"/>
          </a:p>
          <a:p>
            <a:endParaRPr lang="en-US" dirty="0"/>
          </a:p>
        </p:txBody>
      </p:sp>
    </p:spTree>
    <p:extLst>
      <p:ext uri="{BB962C8B-B14F-4D97-AF65-F5344CB8AC3E}">
        <p14:creationId xmlns:p14="http://schemas.microsoft.com/office/powerpoint/2010/main" val="244506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lstStyle/>
          <a:p>
            <a:r>
              <a:rPr lang="en-US" dirty="0" smtClean="0"/>
              <a:t>Video</a:t>
            </a:r>
          </a:p>
          <a:p>
            <a:r>
              <a:rPr lang="en-US" dirty="0" smtClean="0"/>
              <a:t>What is Georgia Milestones Assessment</a:t>
            </a:r>
          </a:p>
          <a:p>
            <a:r>
              <a:rPr lang="en-US" dirty="0" smtClean="0"/>
              <a:t>Who Takes Georgia Milestones Assessment</a:t>
            </a:r>
          </a:p>
          <a:p>
            <a:r>
              <a:rPr lang="en-US" dirty="0" smtClean="0"/>
              <a:t>Parameters</a:t>
            </a:r>
          </a:p>
          <a:p>
            <a:r>
              <a:rPr lang="en-US" dirty="0" smtClean="0"/>
              <a:t>Performance Levels</a:t>
            </a:r>
          </a:p>
          <a:p>
            <a:r>
              <a:rPr lang="en-US" dirty="0" smtClean="0"/>
              <a:t>Types of Questions and Assessment Items</a:t>
            </a:r>
          </a:p>
          <a:p>
            <a:r>
              <a:rPr lang="en-US" dirty="0" smtClean="0"/>
              <a:t>What You Can Do at Home</a:t>
            </a:r>
          </a:p>
          <a:p>
            <a:r>
              <a:rPr lang="en-US" dirty="0" smtClean="0"/>
              <a:t>Resources Available</a:t>
            </a:r>
          </a:p>
          <a:p>
            <a:endParaRPr lang="en-US" dirty="0"/>
          </a:p>
        </p:txBody>
      </p:sp>
    </p:spTree>
    <p:extLst>
      <p:ext uri="{BB962C8B-B14F-4D97-AF65-F5344CB8AC3E}">
        <p14:creationId xmlns:p14="http://schemas.microsoft.com/office/powerpoint/2010/main" val="4235526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764373"/>
            <a:ext cx="10816883" cy="4750162"/>
          </a:xfrm>
        </p:spPr>
        <p:txBody>
          <a:bodyPr>
            <a:normAutofit/>
          </a:bodyPr>
          <a:lstStyle/>
          <a:p>
            <a:pPr algn="ctr"/>
            <a:r>
              <a:rPr lang="en-US" b="1" dirty="0" smtClean="0"/>
              <a:t>What resources are available to help prepare your child for Georgia milestones?</a:t>
            </a:r>
            <a:endParaRPr lang="en-US" b="1" dirty="0"/>
          </a:p>
        </p:txBody>
      </p:sp>
    </p:spTree>
    <p:extLst>
      <p:ext uri="{BB962C8B-B14F-4D97-AF65-F5344CB8AC3E}">
        <p14:creationId xmlns:p14="http://schemas.microsoft.com/office/powerpoint/2010/main" val="159073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732" y="129707"/>
            <a:ext cx="9499241" cy="6575216"/>
          </a:xfrm>
        </p:spPr>
      </p:pic>
      <p:sp>
        <p:nvSpPr>
          <p:cNvPr id="4" name="Slide Number Placeholder 3"/>
          <p:cNvSpPr>
            <a:spLocks noGrp="1"/>
          </p:cNvSpPr>
          <p:nvPr>
            <p:ph type="sldNum" sz="quarter" idx="12"/>
          </p:nvPr>
        </p:nvSpPr>
        <p:spPr/>
        <p:txBody>
          <a:bodyPr/>
          <a:lstStyle/>
          <a:p>
            <a:fld id="{480290F7-A273-433F-9D72-CFC4FCBD0281}" type="slidenum">
              <a:rPr lang="en-US" altLang="en-US" smtClean="0">
                <a:solidFill>
                  <a:srgbClr val="7F8FA9">
                    <a:shade val="75000"/>
                  </a:srgbClr>
                </a:solidFill>
              </a:rPr>
              <a:pPr/>
              <a:t>21</a:t>
            </a:fld>
            <a:endParaRPr lang="en-US" altLang="en-US">
              <a:solidFill>
                <a:srgbClr val="7F8FA9">
                  <a:shade val="75000"/>
                </a:srgbClr>
              </a:solidFill>
            </a:endParaRPr>
          </a:p>
        </p:txBody>
      </p:sp>
      <p:cxnSp>
        <p:nvCxnSpPr>
          <p:cNvPr id="10" name="Straight Arrow Connector 9"/>
          <p:cNvCxnSpPr/>
          <p:nvPr/>
        </p:nvCxnSpPr>
        <p:spPr>
          <a:xfrm flipH="1">
            <a:off x="3962400" y="2748208"/>
            <a:ext cx="1905000" cy="2997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67400" y="1828800"/>
            <a:ext cx="2286000" cy="1815882"/>
          </a:xfrm>
          <a:prstGeom prst="rect">
            <a:avLst/>
          </a:prstGeom>
          <a:solidFill>
            <a:schemeClr val="bg1"/>
          </a:solidFill>
          <a:ln>
            <a:solidFill>
              <a:schemeClr val="accent5">
                <a:lumMod val="75000"/>
              </a:schemeClr>
            </a:solidFill>
          </a:ln>
        </p:spPr>
        <p:txBody>
          <a:bodyPr wrap="square">
            <a:spAutoFit/>
          </a:bodyPr>
          <a:lstStyle/>
          <a:p>
            <a:pPr algn="ctr" fontAlgn="base">
              <a:spcBef>
                <a:spcPct val="0"/>
              </a:spcBef>
              <a:spcAft>
                <a:spcPct val="0"/>
              </a:spcAft>
            </a:pPr>
            <a:r>
              <a:rPr lang="en-US" sz="2800" b="1" dirty="0">
                <a:solidFill>
                  <a:srgbClr val="E86E0A"/>
                </a:solidFill>
                <a:latin typeface="Arial" panose="020B0604020202020204" pitchFamily="34" charset="0"/>
              </a:rPr>
              <a:t>Georgia</a:t>
            </a:r>
            <a:r>
              <a:rPr lang="en-US" sz="2800" b="1" dirty="0">
                <a:solidFill>
                  <a:srgbClr val="FF0000"/>
                </a:solidFill>
                <a:latin typeface="Arial" panose="020B0604020202020204" pitchFamily="34" charset="0"/>
              </a:rPr>
              <a:t> </a:t>
            </a:r>
            <a:r>
              <a:rPr lang="en-US" sz="2800" b="1" dirty="0">
                <a:solidFill>
                  <a:srgbClr val="E15B1F"/>
                </a:solidFill>
                <a:latin typeface="Arial" panose="020B0604020202020204" pitchFamily="34" charset="0"/>
              </a:rPr>
              <a:t>Milestones</a:t>
            </a:r>
            <a:r>
              <a:rPr lang="en-US" sz="2800" b="1" dirty="0">
                <a:solidFill>
                  <a:srgbClr val="FF0000"/>
                </a:solidFill>
                <a:latin typeface="Arial" panose="020B0604020202020204" pitchFamily="34" charset="0"/>
              </a:rPr>
              <a:t> Assessment </a:t>
            </a:r>
            <a:r>
              <a:rPr lang="en-US" sz="2800" b="1" dirty="0">
                <a:solidFill>
                  <a:srgbClr val="CC0099"/>
                </a:solidFill>
                <a:latin typeface="Arial" panose="020B0604020202020204" pitchFamily="34" charset="0"/>
              </a:rPr>
              <a:t>System</a:t>
            </a:r>
          </a:p>
        </p:txBody>
      </p:sp>
    </p:spTree>
    <p:extLst>
      <p:ext uri="{BB962C8B-B14F-4D97-AF65-F5344CB8AC3E}">
        <p14:creationId xmlns:p14="http://schemas.microsoft.com/office/powerpoint/2010/main" val="1381099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2667000" cy="533400"/>
          </a:xfrm>
        </p:spPr>
        <p:txBody>
          <a:bodyPr>
            <a:normAutofit fontScale="90000"/>
          </a:bodyPr>
          <a:lstStyle/>
          <a:p>
            <a:r>
              <a:rPr lang="en-US" sz="2000" u="sng" dirty="0">
                <a:solidFill>
                  <a:srgbClr val="0000CC"/>
                </a:solidFill>
              </a:rPr>
              <a:t>http://www.gadoe.org</a:t>
            </a:r>
            <a:endParaRPr lang="en-US" sz="1800" u="sng" dirty="0">
              <a:solidFill>
                <a:srgbClr val="0000CC"/>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7294306" cy="6858000"/>
          </a:xfrm>
        </p:spPr>
      </p:pic>
      <p:sp>
        <p:nvSpPr>
          <p:cNvPr id="4" name="Slide Number Placeholder 3"/>
          <p:cNvSpPr>
            <a:spLocks noGrp="1"/>
          </p:cNvSpPr>
          <p:nvPr>
            <p:ph type="sldNum" sz="quarter" idx="12"/>
          </p:nvPr>
        </p:nvSpPr>
        <p:spPr/>
        <p:txBody>
          <a:bodyPr/>
          <a:lstStyle/>
          <a:p>
            <a:fld id="{480290F7-A273-433F-9D72-CFC4FCBD0281}" type="slidenum">
              <a:rPr lang="en-US" altLang="en-US" smtClean="0">
                <a:solidFill>
                  <a:srgbClr val="7F8FA9">
                    <a:shade val="75000"/>
                  </a:srgbClr>
                </a:solidFill>
              </a:rPr>
              <a:pPr/>
              <a:t>22</a:t>
            </a:fld>
            <a:endParaRPr lang="en-US" altLang="en-US">
              <a:solidFill>
                <a:srgbClr val="7F8FA9">
                  <a:shade val="75000"/>
                </a:srgb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28600"/>
            <a:ext cx="3124200" cy="6478918"/>
          </a:xfrm>
          <a:prstGeom prst="rect">
            <a:avLst/>
          </a:prstGeom>
          <a:ln w="22225">
            <a:solidFill>
              <a:schemeClr val="bg2">
                <a:lumMod val="25000"/>
              </a:schemeClr>
            </a:solidFill>
          </a:ln>
        </p:spPr>
      </p:pic>
    </p:spTree>
    <p:extLst>
      <p:ext uri="{BB962C8B-B14F-4D97-AF65-F5344CB8AC3E}">
        <p14:creationId xmlns:p14="http://schemas.microsoft.com/office/powerpoint/2010/main" val="4147424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3639" y="592428"/>
            <a:ext cx="10921285" cy="816735"/>
          </a:xfrm>
          <a:solidFill>
            <a:schemeClr val="bg1">
              <a:lumMod val="95000"/>
            </a:schemeClr>
          </a:solidFill>
          <a:effectLst>
            <a:glow rad="228600">
              <a:schemeClr val="accent3">
                <a:satMod val="175000"/>
                <a:alpha val="40000"/>
              </a:schemeClr>
            </a:glow>
          </a:effectLst>
        </p:spPr>
        <p:txBody>
          <a:bodyPr vert="horz" anchor="b">
            <a:normAutofit fontScale="90000"/>
          </a:bodyPr>
          <a:lstStyle/>
          <a:p>
            <a:pPr algn="ctr"/>
            <a:r>
              <a:rPr lang="en-US" altLang="en-US" b="1" dirty="0"/>
              <a:t>Transition to Georgia Milestones:</a:t>
            </a:r>
            <a:br>
              <a:rPr lang="en-US" altLang="en-US" b="1" dirty="0"/>
            </a:br>
            <a:r>
              <a:rPr lang="en-US" altLang="en-US" b="1" dirty="0"/>
              <a:t>Resources Available </a:t>
            </a:r>
            <a:r>
              <a:rPr lang="en-US" altLang="en-US" b="1" dirty="0">
                <a:solidFill>
                  <a:srgbClr val="FF0000"/>
                </a:solidFill>
              </a:rPr>
              <a:t>NOW</a:t>
            </a:r>
          </a:p>
        </p:txBody>
      </p:sp>
      <p:sp>
        <p:nvSpPr>
          <p:cNvPr id="65539" name="Content Placeholder 2"/>
          <p:cNvSpPr>
            <a:spLocks noGrp="1"/>
          </p:cNvSpPr>
          <p:nvPr>
            <p:ph idx="1"/>
          </p:nvPr>
        </p:nvSpPr>
        <p:spPr>
          <a:xfrm>
            <a:off x="594574" y="1651716"/>
            <a:ext cx="10442620" cy="4953000"/>
          </a:xfrm>
          <a:solidFill>
            <a:schemeClr val="bg1"/>
          </a:solidFill>
        </p:spPr>
        <p:txBody>
          <a:bodyPr>
            <a:normAutofit/>
          </a:bodyPr>
          <a:lstStyle/>
          <a:p>
            <a:pPr>
              <a:buFont typeface="Arial" charset="0"/>
              <a:buChar char="•"/>
              <a:defRPr/>
            </a:pPr>
            <a:r>
              <a:rPr lang="en-US" altLang="en-US" sz="3200" dirty="0"/>
              <a:t>EOG </a:t>
            </a:r>
            <a:r>
              <a:rPr lang="en-US" altLang="en-US" sz="3200" b="1" dirty="0"/>
              <a:t>Study/Resource Guides </a:t>
            </a:r>
            <a:r>
              <a:rPr lang="en-US" altLang="en-US" sz="3200" dirty="0"/>
              <a:t>(</a:t>
            </a:r>
            <a:r>
              <a:rPr lang="en-US" altLang="en-US" sz="3200" b="1" dirty="0">
                <a:solidFill>
                  <a:srgbClr val="FF0000"/>
                </a:solidFill>
              </a:rPr>
              <a:t>Gr 3-8</a:t>
            </a:r>
            <a:r>
              <a:rPr lang="en-US" altLang="en-US" sz="3200" dirty="0"/>
              <a:t>)</a:t>
            </a:r>
          </a:p>
          <a:p>
            <a:pPr>
              <a:lnSpc>
                <a:spcPct val="150000"/>
              </a:lnSpc>
              <a:buFont typeface="Arial" charset="0"/>
              <a:buChar char="•"/>
              <a:defRPr/>
            </a:pPr>
            <a:endParaRPr lang="en-US" altLang="en-US" sz="1050" dirty="0"/>
          </a:p>
          <a:p>
            <a:pPr>
              <a:buFont typeface="Arial" charset="0"/>
              <a:buChar char="•"/>
              <a:defRPr/>
            </a:pPr>
            <a:endParaRPr lang="en-US" altLang="en-US" sz="1050" dirty="0"/>
          </a:p>
          <a:p>
            <a:pPr>
              <a:buFont typeface="Arial" charset="0"/>
              <a:buChar char="•"/>
              <a:defRPr/>
            </a:pPr>
            <a:r>
              <a:rPr lang="en-US" altLang="en-US" sz="3200" b="1" dirty="0">
                <a:solidFill>
                  <a:schemeClr val="tx2">
                    <a:lumMod val="75000"/>
                  </a:schemeClr>
                </a:solidFill>
              </a:rPr>
              <a:t>Assessment Guides </a:t>
            </a:r>
            <a:r>
              <a:rPr lang="en-US" altLang="en-US" sz="3200" dirty="0"/>
              <a:t>for Educators (and parents)</a:t>
            </a:r>
            <a:r>
              <a:rPr lang="en-US" sz="3200" dirty="0"/>
              <a:t> provided to acquaint Georgia educators and other stakeholders with the structure and content assessed </a:t>
            </a:r>
            <a:endParaRPr lang="en-US" altLang="en-US" sz="3200" dirty="0"/>
          </a:p>
          <a:p>
            <a:pPr>
              <a:buFont typeface="Arial" charset="0"/>
              <a:buChar char="•"/>
              <a:defRPr/>
            </a:pPr>
            <a:endParaRPr lang="en-US" altLang="en-US" sz="2800" dirty="0"/>
          </a:p>
          <a:p>
            <a:pPr marL="0" indent="0">
              <a:buNone/>
              <a:defRPr/>
            </a:pPr>
            <a:endParaRPr lang="en-US" altLang="en-US" sz="2800" dirty="0"/>
          </a:p>
        </p:txBody>
      </p:sp>
    </p:spTree>
    <p:extLst>
      <p:ext uri="{BB962C8B-B14F-4D97-AF65-F5344CB8AC3E}">
        <p14:creationId xmlns:p14="http://schemas.microsoft.com/office/powerpoint/2010/main" val="7542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44699" y="228600"/>
            <a:ext cx="11088709" cy="1066800"/>
          </a:xfrm>
          <a:solidFill>
            <a:schemeClr val="bg1">
              <a:lumMod val="95000"/>
            </a:schemeClr>
          </a:solidFill>
          <a:effectLst>
            <a:glow rad="228600">
              <a:schemeClr val="accent3">
                <a:satMod val="175000"/>
                <a:alpha val="40000"/>
              </a:schemeClr>
            </a:glow>
          </a:effectLst>
        </p:spPr>
        <p:txBody>
          <a:bodyPr>
            <a:normAutofit fontScale="90000"/>
          </a:bodyPr>
          <a:lstStyle/>
          <a:p>
            <a:pPr algn="ctr"/>
            <a:r>
              <a:rPr lang="en-US" altLang="en-US" b="1" dirty="0"/>
              <a:t>Transition to Georgia Milestones:</a:t>
            </a:r>
            <a:br>
              <a:rPr lang="en-US" altLang="en-US" b="1" dirty="0"/>
            </a:br>
            <a:r>
              <a:rPr lang="en-US" altLang="en-US" b="1" dirty="0"/>
              <a:t>Resources Available </a:t>
            </a:r>
            <a:r>
              <a:rPr lang="en-US" altLang="en-US" dirty="0">
                <a:solidFill>
                  <a:srgbClr val="FF0000"/>
                </a:solidFill>
              </a:rPr>
              <a:t>NOW</a:t>
            </a:r>
          </a:p>
        </p:txBody>
      </p:sp>
      <p:sp>
        <p:nvSpPr>
          <p:cNvPr id="63491" name="Content Placeholder 2"/>
          <p:cNvSpPr>
            <a:spLocks noGrp="1"/>
          </p:cNvSpPr>
          <p:nvPr>
            <p:ph idx="1"/>
          </p:nvPr>
        </p:nvSpPr>
        <p:spPr>
          <a:xfrm>
            <a:off x="450761" y="1447800"/>
            <a:ext cx="10882647" cy="4953000"/>
          </a:xfrm>
          <a:solidFill>
            <a:schemeClr val="bg1"/>
          </a:solidFill>
        </p:spPr>
        <p:txBody>
          <a:bodyPr>
            <a:noAutofit/>
          </a:bodyPr>
          <a:lstStyle/>
          <a:p>
            <a:pPr>
              <a:buFont typeface="Arial" panose="020B0604020202020204" pitchFamily="34" charset="0"/>
              <a:buChar char="•"/>
              <a:defRPr/>
            </a:pPr>
            <a:r>
              <a:rPr lang="en-US" altLang="en-US" b="1" dirty="0">
                <a:solidFill>
                  <a:srgbClr val="FF0000"/>
                </a:solidFill>
              </a:rPr>
              <a:t>Content Standards</a:t>
            </a:r>
          </a:p>
          <a:p>
            <a:pPr lvl="1">
              <a:buFont typeface="Arial" panose="020B0604020202020204" pitchFamily="34" charset="0"/>
              <a:buChar char="–"/>
              <a:defRPr/>
            </a:pPr>
            <a:r>
              <a:rPr lang="en-US" altLang="en-US" sz="2000" dirty="0"/>
              <a:t>Frameworks, Formative lessons, </a:t>
            </a:r>
            <a:r>
              <a:rPr lang="en-US" sz="2000" dirty="0"/>
              <a:t>Partnership for Assessment of Readiness for College and </a:t>
            </a:r>
            <a:r>
              <a:rPr lang="en-US" sz="2000" dirty="0" smtClean="0"/>
              <a:t>Careers (</a:t>
            </a:r>
            <a:r>
              <a:rPr lang="en-US" altLang="en-US" sz="2000" dirty="0" smtClean="0"/>
              <a:t>PARCC) </a:t>
            </a:r>
            <a:r>
              <a:rPr lang="en-US" altLang="en-US" sz="2000" dirty="0"/>
              <a:t>evidence statements (</a:t>
            </a:r>
            <a:r>
              <a:rPr lang="en-US" altLang="en-US" sz="2000" u="sng" dirty="0" smtClean="0">
                <a:solidFill>
                  <a:srgbClr val="2D4EB9"/>
                </a:solidFill>
              </a:rPr>
              <a:t>GeorgiaStandards.org</a:t>
            </a:r>
            <a:r>
              <a:rPr lang="en-US" altLang="en-US" sz="2000" dirty="0" smtClean="0"/>
              <a:t>)</a:t>
            </a:r>
          </a:p>
          <a:p>
            <a:pPr>
              <a:buFont typeface="Arial" panose="020B0604020202020204" pitchFamily="34" charset="0"/>
              <a:buChar char="•"/>
              <a:defRPr/>
            </a:pPr>
            <a:r>
              <a:rPr lang="en-US" altLang="en-US" b="1" dirty="0" smtClean="0">
                <a:solidFill>
                  <a:srgbClr val="FF0000"/>
                </a:solidFill>
              </a:rPr>
              <a:t>Sample </a:t>
            </a:r>
            <a:r>
              <a:rPr lang="en-US" altLang="en-US" b="1" dirty="0">
                <a:solidFill>
                  <a:srgbClr val="FF0000"/>
                </a:solidFill>
              </a:rPr>
              <a:t>items  </a:t>
            </a:r>
          </a:p>
          <a:p>
            <a:pPr lvl="1">
              <a:buFont typeface="Arial" panose="020B0604020202020204" pitchFamily="34" charset="0"/>
              <a:buChar char="–"/>
              <a:defRPr/>
            </a:pPr>
            <a:r>
              <a:rPr lang="en-US" altLang="en-US" sz="2000" dirty="0"/>
              <a:t>Formative items/benchmarks via Georgia OAS→GOFAR; </a:t>
            </a:r>
          </a:p>
          <a:p>
            <a:pPr lvl="1">
              <a:buFont typeface="Arial" panose="020B0604020202020204" pitchFamily="34" charset="0"/>
              <a:buChar char="–"/>
              <a:defRPr/>
            </a:pPr>
            <a:r>
              <a:rPr lang="en-US" altLang="en-US" sz="2000" dirty="0"/>
              <a:t>Released items via </a:t>
            </a:r>
            <a:r>
              <a:rPr lang="en-US" altLang="en-US" sz="2000" dirty="0"/>
              <a:t>PARCC (</a:t>
            </a:r>
            <a:r>
              <a:rPr lang="en-US" altLang="en-US" sz="2000" u="sng" dirty="0">
                <a:solidFill>
                  <a:srgbClr val="0070C0"/>
                </a:solidFill>
              </a:rPr>
              <a:t>https://parcc.pearson.com/practice-tests</a:t>
            </a:r>
            <a:r>
              <a:rPr lang="en-US" altLang="en-US" sz="2000" dirty="0" smtClean="0"/>
              <a:t>)</a:t>
            </a:r>
            <a:r>
              <a:rPr lang="en-US" altLang="en-US" sz="2000" dirty="0" smtClean="0"/>
              <a:t>, </a:t>
            </a:r>
            <a:r>
              <a:rPr lang="en-US" altLang="en-US" sz="2000" dirty="0"/>
              <a:t>SBAC (</a:t>
            </a:r>
            <a:r>
              <a:rPr lang="en-US" altLang="en-US" sz="2000" dirty="0">
                <a:solidFill>
                  <a:srgbClr val="0070C0"/>
                </a:solidFill>
              </a:rPr>
              <a:t>http://</a:t>
            </a:r>
            <a:r>
              <a:rPr lang="en-US" altLang="en-US" sz="2000" dirty="0" smtClean="0">
                <a:solidFill>
                  <a:srgbClr val="0070C0"/>
                </a:solidFill>
              </a:rPr>
              <a:t>sbac.portal.airast.org/practice-test</a:t>
            </a:r>
            <a:r>
              <a:rPr lang="en-US" altLang="en-US" sz="2000" dirty="0" smtClean="0"/>
              <a:t>)</a:t>
            </a:r>
            <a:endParaRPr lang="en-US" altLang="en-US" sz="2000" dirty="0"/>
          </a:p>
          <a:p>
            <a:pPr marL="342900" lvl="1" indent="-342900">
              <a:defRPr/>
            </a:pPr>
            <a:r>
              <a:rPr lang="en-US" altLang="en-US" sz="2000" dirty="0"/>
              <a:t>Georgia Milestones Test Blueprints/Content Weights</a:t>
            </a:r>
          </a:p>
          <a:p>
            <a:pPr marL="342900" lvl="1" indent="-342900">
              <a:defRPr/>
            </a:pPr>
            <a:r>
              <a:rPr lang="en-US" altLang="en-US" sz="2000" dirty="0"/>
              <a:t>Georgia Milestones Calculator Policy</a:t>
            </a:r>
          </a:p>
          <a:p>
            <a:pPr marL="342900" lvl="1" indent="-342900">
              <a:defRPr/>
            </a:pPr>
            <a:r>
              <a:rPr lang="en-US" altLang="en-US" sz="2000" dirty="0"/>
              <a:t>Allowable Accommodations</a:t>
            </a:r>
          </a:p>
          <a:p>
            <a:pPr marL="342900" lvl="1" indent="-342900">
              <a:defRPr/>
            </a:pPr>
            <a:r>
              <a:rPr lang="en-US" altLang="en-US" sz="2000" dirty="0"/>
              <a:t>Formula Sheets, Reference Sheets</a:t>
            </a:r>
          </a:p>
        </p:txBody>
      </p:sp>
    </p:spTree>
    <p:extLst>
      <p:ext uri="{BB962C8B-B14F-4D97-AF65-F5344CB8AC3E}">
        <p14:creationId xmlns:p14="http://schemas.microsoft.com/office/powerpoint/2010/main" val="489061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53792" y="304800"/>
            <a:ext cx="10483402" cy="1143000"/>
          </a:xfrm>
          <a:solidFill>
            <a:schemeClr val="bg1">
              <a:lumMod val="95000"/>
            </a:schemeClr>
          </a:solidFill>
          <a:effectLst>
            <a:glow rad="228600">
              <a:schemeClr val="accent3">
                <a:satMod val="175000"/>
                <a:alpha val="40000"/>
              </a:schemeClr>
            </a:glow>
          </a:effectLst>
        </p:spPr>
        <p:txBody>
          <a:bodyPr vert="horz" anchor="b">
            <a:normAutofit fontScale="90000"/>
          </a:bodyPr>
          <a:lstStyle/>
          <a:p>
            <a:pPr algn="ctr"/>
            <a:r>
              <a:rPr lang="en-US" altLang="en-US" b="1" dirty="0"/>
              <a:t>Transition to Georgia Milestones:</a:t>
            </a:r>
            <a:br>
              <a:rPr lang="en-US" altLang="en-US" b="1" dirty="0"/>
            </a:br>
            <a:r>
              <a:rPr lang="en-US" altLang="en-US" b="1" dirty="0"/>
              <a:t>Resources Available </a:t>
            </a:r>
            <a:r>
              <a:rPr lang="en-US" altLang="en-US" dirty="0">
                <a:solidFill>
                  <a:srgbClr val="FF0000"/>
                </a:solidFill>
              </a:rPr>
              <a:t>NOW</a:t>
            </a:r>
          </a:p>
        </p:txBody>
      </p:sp>
      <p:sp>
        <p:nvSpPr>
          <p:cNvPr id="65539" name="Content Placeholder 2"/>
          <p:cNvSpPr>
            <a:spLocks noGrp="1"/>
          </p:cNvSpPr>
          <p:nvPr>
            <p:ph idx="1"/>
          </p:nvPr>
        </p:nvSpPr>
        <p:spPr>
          <a:xfrm>
            <a:off x="1676400" y="1981200"/>
            <a:ext cx="8896350" cy="4572000"/>
          </a:xfrm>
          <a:solidFill>
            <a:schemeClr val="bg1"/>
          </a:solidFill>
        </p:spPr>
        <p:txBody>
          <a:bodyPr>
            <a:normAutofit fontScale="92500" lnSpcReduction="20000"/>
          </a:bodyPr>
          <a:lstStyle/>
          <a:p>
            <a:pPr>
              <a:buFont typeface="Arial" charset="0"/>
              <a:buChar char="•"/>
              <a:defRPr/>
            </a:pPr>
            <a:r>
              <a:rPr lang="en-US" altLang="en-US" sz="3600" b="1" dirty="0">
                <a:solidFill>
                  <a:srgbClr val="FF0000"/>
                </a:solidFill>
              </a:rPr>
              <a:t>ALD</a:t>
            </a:r>
            <a:r>
              <a:rPr lang="en-US" altLang="en-US" sz="3600" dirty="0">
                <a:solidFill>
                  <a:srgbClr val="FF0000"/>
                </a:solidFill>
              </a:rPr>
              <a:t>’s</a:t>
            </a:r>
            <a:r>
              <a:rPr lang="en-US" altLang="en-US" sz="2800" dirty="0"/>
              <a:t> – </a:t>
            </a:r>
            <a:r>
              <a:rPr lang="en-US" altLang="en-US" sz="2800" b="1" dirty="0">
                <a:solidFill>
                  <a:srgbClr val="0070C0"/>
                </a:solidFill>
              </a:rPr>
              <a:t>A</a:t>
            </a:r>
            <a:r>
              <a:rPr lang="en-US" altLang="en-US" sz="2800" dirty="0"/>
              <a:t>chievement </a:t>
            </a:r>
            <a:r>
              <a:rPr lang="en-US" altLang="en-US" sz="2800" b="1" dirty="0">
                <a:solidFill>
                  <a:srgbClr val="0070C0"/>
                </a:solidFill>
              </a:rPr>
              <a:t>L</a:t>
            </a:r>
            <a:r>
              <a:rPr lang="en-US" altLang="en-US" sz="2800" dirty="0"/>
              <a:t>evel </a:t>
            </a:r>
            <a:r>
              <a:rPr lang="en-US" altLang="en-US" sz="2800" b="1" dirty="0">
                <a:solidFill>
                  <a:srgbClr val="0070C0"/>
                </a:solidFill>
              </a:rPr>
              <a:t>D</a:t>
            </a:r>
            <a:r>
              <a:rPr lang="en-US" altLang="en-US" sz="2800" dirty="0"/>
              <a:t>escriptors (show what a student </a:t>
            </a:r>
            <a:r>
              <a:rPr lang="en-US" altLang="en-US" sz="2800" i="1" u="sng" dirty="0"/>
              <a:t>should</a:t>
            </a:r>
            <a:r>
              <a:rPr lang="en-US" altLang="en-US" sz="2800" dirty="0"/>
              <a:t> demonstrate to show mastery at that achievement level – </a:t>
            </a:r>
            <a:r>
              <a:rPr lang="en-US" altLang="en-US" sz="2800" b="1" dirty="0">
                <a:solidFill>
                  <a:srgbClr val="FF0000"/>
                </a:solidFill>
              </a:rPr>
              <a:t>NEW ITEM!</a:t>
            </a:r>
          </a:p>
          <a:p>
            <a:pPr>
              <a:buFont typeface="Arial" charset="0"/>
              <a:buChar char="•"/>
              <a:defRPr/>
            </a:pPr>
            <a:endParaRPr lang="en-US" altLang="en-US" sz="1050" b="1" dirty="0">
              <a:solidFill>
                <a:srgbClr val="FF0000"/>
              </a:solidFill>
            </a:endParaRPr>
          </a:p>
          <a:p>
            <a:pPr>
              <a:buFont typeface="Arial" charset="0"/>
              <a:buChar char="•"/>
              <a:defRPr/>
            </a:pPr>
            <a:r>
              <a:rPr lang="en-US" altLang="en-US" sz="2800" dirty="0"/>
              <a:t>Informational </a:t>
            </a:r>
            <a:r>
              <a:rPr lang="en-US" altLang="en-US" sz="2800" b="1" dirty="0">
                <a:solidFill>
                  <a:srgbClr val="0070C0"/>
                </a:solidFill>
              </a:rPr>
              <a:t>videos</a:t>
            </a:r>
            <a:r>
              <a:rPr lang="en-US" altLang="en-US" sz="2800" dirty="0"/>
              <a:t> [parents, public &amp; educators]</a:t>
            </a:r>
          </a:p>
          <a:p>
            <a:pPr marL="0" indent="0">
              <a:buNone/>
              <a:defRPr/>
            </a:pPr>
            <a:endParaRPr lang="en-US" altLang="en-US" sz="1000" dirty="0"/>
          </a:p>
          <a:p>
            <a:pPr>
              <a:buFont typeface="Arial" charset="0"/>
              <a:buChar char="•"/>
              <a:defRPr/>
            </a:pPr>
            <a:r>
              <a:rPr lang="en-US" sz="2800" b="1" dirty="0">
                <a:solidFill>
                  <a:schemeClr val="tx2">
                    <a:lumMod val="75000"/>
                  </a:schemeClr>
                </a:solidFill>
              </a:rPr>
              <a:t>Eliciting Evidence of Student Learning </a:t>
            </a:r>
            <a:r>
              <a:rPr lang="en-US" sz="2800" dirty="0"/>
              <a:t>(Understanding and Using </a:t>
            </a:r>
            <a:r>
              <a:rPr lang="en-US" sz="2800" b="1" dirty="0">
                <a:solidFill>
                  <a:schemeClr val="accent4">
                    <a:lumMod val="75000"/>
                  </a:schemeClr>
                </a:solidFill>
              </a:rPr>
              <a:t>Constructed Response </a:t>
            </a:r>
            <a:r>
              <a:rPr lang="en-US" sz="2800" dirty="0"/>
              <a:t>Items)</a:t>
            </a:r>
          </a:p>
          <a:p>
            <a:pPr>
              <a:buFont typeface="Arial" charset="0"/>
              <a:buChar char="•"/>
              <a:defRPr/>
            </a:pPr>
            <a:r>
              <a:rPr lang="en-US" altLang="en-US" sz="2800" dirty="0">
                <a:hlinkClick r:id="rId3"/>
              </a:rPr>
              <a:t>https://</a:t>
            </a:r>
            <a:r>
              <a:rPr lang="en-US" altLang="en-US" sz="2800" dirty="0" smtClean="0">
                <a:hlinkClick r:id="rId3"/>
              </a:rPr>
              <a:t>www.gadoe.org/Curriculum-Instruction-and-Assessment/Assessment/Pages/Georgia-Milestones-ALD.aspx</a:t>
            </a:r>
            <a:endParaRPr lang="en-US" altLang="en-US" sz="2800" dirty="0" smtClean="0"/>
          </a:p>
          <a:p>
            <a:pPr>
              <a:buFont typeface="Arial" charset="0"/>
              <a:buChar char="•"/>
              <a:defRPr/>
            </a:pPr>
            <a:endParaRPr lang="en-US" altLang="en-US" sz="2800" dirty="0"/>
          </a:p>
          <a:p>
            <a:pPr>
              <a:buFont typeface="Arial" charset="0"/>
              <a:buChar char="•"/>
              <a:defRPr/>
            </a:pPr>
            <a:endParaRPr lang="en-US" altLang="en-US" sz="2800" dirty="0"/>
          </a:p>
          <a:p>
            <a:pPr marL="0" indent="0">
              <a:buNone/>
              <a:defRPr/>
            </a:pPr>
            <a:endParaRPr lang="en-US" altLang="en-US" sz="2800" dirty="0"/>
          </a:p>
        </p:txBody>
      </p:sp>
    </p:spTree>
    <p:extLst>
      <p:ext uri="{BB962C8B-B14F-4D97-AF65-F5344CB8AC3E}">
        <p14:creationId xmlns:p14="http://schemas.microsoft.com/office/powerpoint/2010/main" val="2990344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190"/>
            <a:ext cx="10820400" cy="1293028"/>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91482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65" y="1416676"/>
            <a:ext cx="10515599" cy="406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19707" y="5924282"/>
            <a:ext cx="8371268" cy="369332"/>
          </a:xfrm>
          <a:prstGeom prst="rect">
            <a:avLst/>
          </a:prstGeom>
          <a:noFill/>
        </p:spPr>
        <p:txBody>
          <a:bodyPr wrap="square" rtlCol="0">
            <a:spAutoFit/>
          </a:bodyPr>
          <a:lstStyle/>
          <a:p>
            <a:r>
              <a:rPr lang="en-US" dirty="0">
                <a:hlinkClick r:id="rId4" action="ppaction://hlinkpres?slideindex=1&amp;slidetitle="/>
              </a:rPr>
              <a:t>https://www.youtube.com/watch?v=vgtvKTbBP8E&amp;feature=youtu.be</a:t>
            </a:r>
            <a:endParaRPr lang="en-US" dirty="0"/>
          </a:p>
        </p:txBody>
      </p:sp>
    </p:spTree>
    <p:extLst>
      <p:ext uri="{BB962C8B-B14F-4D97-AF65-F5344CB8AC3E}">
        <p14:creationId xmlns:p14="http://schemas.microsoft.com/office/powerpoint/2010/main" val="230230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Georgia Milestones?</a:t>
            </a:r>
            <a:endParaRPr lang="en-US" b="1" dirty="0"/>
          </a:p>
        </p:txBody>
      </p:sp>
      <p:sp>
        <p:nvSpPr>
          <p:cNvPr id="3" name="Content Placeholder 2"/>
          <p:cNvSpPr>
            <a:spLocks noGrp="1"/>
          </p:cNvSpPr>
          <p:nvPr>
            <p:ph idx="1"/>
          </p:nvPr>
        </p:nvSpPr>
        <p:spPr/>
        <p:txBody>
          <a:bodyPr/>
          <a:lstStyle/>
          <a:p>
            <a:r>
              <a:rPr lang="en-US" dirty="0" smtClean="0"/>
              <a:t>In 2014-2015, the Georgia Milestones Assessment System replaced the CRCT in Reading, ELA, Science, and Social Studies.</a:t>
            </a:r>
          </a:p>
          <a:p>
            <a:pPr marL="0" indent="0">
              <a:buNone/>
            </a:pPr>
            <a:endParaRPr lang="en-US" dirty="0" smtClean="0"/>
          </a:p>
          <a:p>
            <a:r>
              <a:rPr lang="en-US" dirty="0" smtClean="0"/>
              <a:t>The Georgia Milestones Assessment System offers increased rigor in all content areas that later prepare students for the SAT.</a:t>
            </a:r>
          </a:p>
          <a:p>
            <a:pPr marL="0" indent="0">
              <a:buNone/>
            </a:pPr>
            <a:r>
              <a:rPr lang="en-US" dirty="0"/>
              <a:t>	</a:t>
            </a:r>
            <a:r>
              <a:rPr lang="en-US" dirty="0" smtClean="0"/>
              <a:t>* Depth of Knowledge Levels</a:t>
            </a:r>
          </a:p>
          <a:p>
            <a:pPr marL="0" indent="0">
              <a:buNone/>
            </a:pPr>
            <a:r>
              <a:rPr lang="en-US" dirty="0"/>
              <a:t>	</a:t>
            </a:r>
            <a:r>
              <a:rPr lang="en-US" dirty="0" smtClean="0"/>
              <a:t>	* Resource Guide pg. 8-10</a:t>
            </a:r>
          </a:p>
          <a:p>
            <a:endParaRPr lang="en-US" dirty="0" smtClean="0"/>
          </a:p>
        </p:txBody>
      </p:sp>
    </p:spTree>
    <p:extLst>
      <p:ext uri="{BB962C8B-B14F-4D97-AF65-F5344CB8AC3E}">
        <p14:creationId xmlns:p14="http://schemas.microsoft.com/office/powerpoint/2010/main" val="113188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0" y="360608"/>
            <a:ext cx="9667741" cy="1150513"/>
          </a:xfrm>
          <a:solidFill>
            <a:schemeClr val="bg1"/>
          </a:solidFill>
          <a:effectLst>
            <a:glow rad="228600">
              <a:schemeClr val="accent5">
                <a:satMod val="175000"/>
                <a:alpha val="40000"/>
              </a:schemeClr>
            </a:glow>
          </a:effectLst>
        </p:spPr>
        <p:txBody>
          <a:bodyPr>
            <a:normAutofit fontScale="90000"/>
          </a:bodyPr>
          <a:lstStyle/>
          <a:p>
            <a:pPr algn="ctr"/>
            <a:r>
              <a:rPr lang="en-US" b="1" i="1" dirty="0"/>
              <a:t>What is different about</a:t>
            </a:r>
            <a:br>
              <a:rPr lang="en-US" b="1" i="1" dirty="0"/>
            </a:br>
            <a:r>
              <a:rPr lang="en-US" b="1" i="1" dirty="0"/>
              <a:t> the new assessments</a:t>
            </a:r>
            <a:r>
              <a:rPr lang="en-US" b="1" dirty="0"/>
              <a:t>?</a:t>
            </a:r>
          </a:p>
        </p:txBody>
      </p:sp>
      <p:sp>
        <p:nvSpPr>
          <p:cNvPr id="3" name="Content Placeholder 2"/>
          <p:cNvSpPr>
            <a:spLocks noGrp="1"/>
          </p:cNvSpPr>
          <p:nvPr>
            <p:ph idx="1"/>
          </p:nvPr>
        </p:nvSpPr>
        <p:spPr>
          <a:xfrm>
            <a:off x="579548" y="1879242"/>
            <a:ext cx="9763002" cy="4419600"/>
          </a:xfrm>
          <a:solidFill>
            <a:schemeClr val="bg1"/>
          </a:solidFill>
        </p:spPr>
        <p:txBody>
          <a:bodyPr>
            <a:noAutofit/>
          </a:bodyPr>
          <a:lstStyle/>
          <a:p>
            <a:pPr marL="274320" indent="-274320">
              <a:spcBef>
                <a:spcPct val="20000"/>
              </a:spcBef>
              <a:buClr>
                <a:srgbClr val="629DD1"/>
              </a:buClr>
              <a:buSzPct val="85000"/>
              <a:buFont typeface="Wingdings 2"/>
              <a:buChar char=""/>
            </a:pPr>
            <a:r>
              <a:rPr lang="en-US" sz="3200" dirty="0">
                <a:solidFill>
                  <a:srgbClr val="FF0000"/>
                </a:solidFill>
              </a:rPr>
              <a:t>Students will be asked not only </a:t>
            </a:r>
            <a:r>
              <a:rPr lang="en-US" sz="3200" b="1" i="1" dirty="0"/>
              <a:t>what</a:t>
            </a:r>
            <a:r>
              <a:rPr lang="en-US" sz="3200" dirty="0">
                <a:solidFill>
                  <a:srgbClr val="FF0000"/>
                </a:solidFill>
              </a:rPr>
              <a:t> the answer is to a question, but </a:t>
            </a:r>
            <a:r>
              <a:rPr lang="en-US" sz="3200" b="1" i="1" dirty="0"/>
              <a:t>why</a:t>
            </a:r>
            <a:r>
              <a:rPr lang="en-US" sz="3200" dirty="0">
                <a:solidFill>
                  <a:srgbClr val="FF0000"/>
                </a:solidFill>
              </a:rPr>
              <a:t> – i.e. </a:t>
            </a:r>
            <a:r>
              <a:rPr lang="en-US" sz="3200" b="1" dirty="0"/>
              <a:t>how</a:t>
            </a:r>
            <a:r>
              <a:rPr lang="en-US" sz="3200" b="1" dirty="0">
                <a:solidFill>
                  <a:srgbClr val="FF0000"/>
                </a:solidFill>
              </a:rPr>
              <a:t> </a:t>
            </a:r>
            <a:r>
              <a:rPr lang="en-US" sz="3200" b="1" dirty="0"/>
              <a:t>they</a:t>
            </a:r>
            <a:r>
              <a:rPr lang="en-US" sz="3200" b="1" dirty="0">
                <a:solidFill>
                  <a:srgbClr val="FF0000"/>
                </a:solidFill>
              </a:rPr>
              <a:t> </a:t>
            </a:r>
            <a:r>
              <a:rPr lang="en-US" sz="3200" b="1" dirty="0"/>
              <a:t>know</a:t>
            </a:r>
            <a:r>
              <a:rPr lang="en-US" sz="3200" b="1" dirty="0">
                <a:solidFill>
                  <a:srgbClr val="FF0000"/>
                </a:solidFill>
              </a:rPr>
              <a:t> </a:t>
            </a:r>
            <a:r>
              <a:rPr lang="en-US" sz="3200" dirty="0">
                <a:solidFill>
                  <a:srgbClr val="FF0000"/>
                </a:solidFill>
              </a:rPr>
              <a:t>or </a:t>
            </a:r>
            <a:r>
              <a:rPr lang="en-US" sz="3200" b="1" dirty="0"/>
              <a:t>what evidence </a:t>
            </a:r>
            <a:r>
              <a:rPr lang="en-US" sz="3200" dirty="0">
                <a:solidFill>
                  <a:srgbClr val="FF0000"/>
                </a:solidFill>
              </a:rPr>
              <a:t>supports their answer. </a:t>
            </a:r>
          </a:p>
          <a:p>
            <a:pPr marL="274320" indent="-274320">
              <a:spcBef>
                <a:spcPct val="20000"/>
              </a:spcBef>
              <a:buClr>
                <a:srgbClr val="629DD1"/>
              </a:buClr>
              <a:buSzPct val="85000"/>
              <a:buFont typeface="Wingdings 2"/>
              <a:buChar char=""/>
            </a:pPr>
            <a:r>
              <a:rPr lang="en-US" sz="3200" b="1" dirty="0"/>
              <a:t>Open-ended</a:t>
            </a:r>
            <a:r>
              <a:rPr lang="en-US" sz="3200" b="1" dirty="0">
                <a:solidFill>
                  <a:srgbClr val="FF0000"/>
                </a:solidFill>
              </a:rPr>
              <a:t> </a:t>
            </a:r>
            <a:r>
              <a:rPr lang="en-US" sz="3200" b="1" dirty="0"/>
              <a:t>items</a:t>
            </a:r>
            <a:r>
              <a:rPr lang="en-US" sz="3200" b="1" dirty="0">
                <a:solidFill>
                  <a:srgbClr val="FF0000"/>
                </a:solidFill>
              </a:rPr>
              <a:t> </a:t>
            </a:r>
          </a:p>
          <a:p>
            <a:pPr marL="274320" lvl="1" indent="0">
              <a:buClr>
                <a:srgbClr val="629DD1"/>
              </a:buClr>
              <a:buSzPct val="85000"/>
              <a:buNone/>
            </a:pPr>
            <a:r>
              <a:rPr lang="en-US" sz="3200" dirty="0">
                <a:solidFill>
                  <a:srgbClr val="FF0000"/>
                </a:solidFill>
              </a:rPr>
              <a:t>(also known as </a:t>
            </a:r>
            <a:r>
              <a:rPr lang="en-US" sz="3200" b="1" dirty="0"/>
              <a:t>constructed-response</a:t>
            </a:r>
            <a:r>
              <a:rPr lang="en-US" sz="3200" dirty="0">
                <a:solidFill>
                  <a:srgbClr val="FF0000"/>
                </a:solidFill>
              </a:rPr>
              <a:t>) asks students to provide both short answer and extended types of responses.</a:t>
            </a:r>
          </a:p>
        </p:txBody>
      </p:sp>
    </p:spTree>
    <p:extLst>
      <p:ext uri="{BB962C8B-B14F-4D97-AF65-F5344CB8AC3E}">
        <p14:creationId xmlns:p14="http://schemas.microsoft.com/office/powerpoint/2010/main" val="160681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4400" b="1" dirty="0" smtClean="0"/>
              <a:t>Who will take the Georgia Milestones?</a:t>
            </a:r>
            <a:endParaRPr lang="en-US" sz="4400" b="1" dirty="0"/>
          </a:p>
        </p:txBody>
      </p:sp>
      <p:sp>
        <p:nvSpPr>
          <p:cNvPr id="3" name="Content Placeholder 2"/>
          <p:cNvSpPr>
            <a:spLocks noGrp="1"/>
          </p:cNvSpPr>
          <p:nvPr>
            <p:ph idx="1"/>
          </p:nvPr>
        </p:nvSpPr>
        <p:spPr/>
        <p:txBody>
          <a:bodyPr/>
          <a:lstStyle/>
          <a:p>
            <a:pPr algn="ctr"/>
            <a:r>
              <a:rPr lang="en-US" dirty="0" smtClean="0"/>
              <a:t>Students in Grades 3-5 will take the Georgia Milestones End of Grade Assessment in April of 2017</a:t>
            </a:r>
          </a:p>
          <a:p>
            <a:pPr marL="0" indent="0" algn="ctr">
              <a:buNone/>
            </a:pPr>
            <a:endParaRPr lang="en-US" dirty="0" smtClean="0"/>
          </a:p>
          <a:p>
            <a:pPr lvl="1" algn="ctr"/>
            <a:r>
              <a:rPr lang="en-US" dirty="0" smtClean="0"/>
              <a:t>Grade 3: Language Arts and Mathematics</a:t>
            </a:r>
          </a:p>
          <a:p>
            <a:pPr lvl="1" algn="ctr"/>
            <a:r>
              <a:rPr lang="en-US" dirty="0" smtClean="0"/>
              <a:t>Grade 4: Language Arts and Mathematics</a:t>
            </a:r>
          </a:p>
          <a:p>
            <a:pPr lvl="1" algn="ctr"/>
            <a:r>
              <a:rPr lang="en-US" dirty="0" smtClean="0"/>
              <a:t>Grade 5: Language Arts, Mathematics, Science, and Social Studies.</a:t>
            </a:r>
          </a:p>
          <a:p>
            <a:pPr marL="457200" lvl="1" indent="0" algn="ctr">
              <a:buNone/>
            </a:pPr>
            <a:endParaRPr lang="en-US" dirty="0" smtClean="0"/>
          </a:p>
          <a:p>
            <a:pPr marL="457200" lvl="1" indent="0" algn="ctr">
              <a:buNone/>
            </a:pPr>
            <a:r>
              <a:rPr lang="en-US" dirty="0" smtClean="0"/>
              <a:t>**Language Arts includes Reading, Writing, and Grammar**</a:t>
            </a:r>
          </a:p>
        </p:txBody>
      </p:sp>
    </p:spTree>
    <p:extLst>
      <p:ext uri="{BB962C8B-B14F-4D97-AF65-F5344CB8AC3E}">
        <p14:creationId xmlns:p14="http://schemas.microsoft.com/office/powerpoint/2010/main" val="342741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764373"/>
            <a:ext cx="10913772" cy="1293028"/>
          </a:xfrm>
        </p:spPr>
        <p:txBody>
          <a:bodyPr>
            <a:normAutofit/>
          </a:bodyPr>
          <a:lstStyle/>
          <a:p>
            <a:pPr algn="ctr"/>
            <a:r>
              <a:rPr lang="en-US" sz="4400" b="1" dirty="0" smtClean="0"/>
              <a:t>General Test Parameters</a:t>
            </a:r>
            <a:endParaRPr lang="en-US" sz="4400" b="1" dirty="0"/>
          </a:p>
        </p:txBody>
      </p:sp>
      <p:sp>
        <p:nvSpPr>
          <p:cNvPr id="3" name="Content Placeholder 2"/>
          <p:cNvSpPr>
            <a:spLocks noGrp="1"/>
          </p:cNvSpPr>
          <p:nvPr>
            <p:ph idx="1"/>
          </p:nvPr>
        </p:nvSpPr>
        <p:spPr/>
        <p:txBody>
          <a:bodyPr>
            <a:normAutofit/>
          </a:bodyPr>
          <a:lstStyle/>
          <a:p>
            <a:pPr marL="57150" indent="0" algn="ctr">
              <a:buNone/>
              <a:defRPr/>
            </a:pPr>
            <a:endParaRPr lang="en-US" sz="1800" dirty="0"/>
          </a:p>
          <a:p>
            <a:pPr marL="514350" indent="-457200">
              <a:defRPr/>
            </a:pPr>
            <a:r>
              <a:rPr lang="en-US" sz="3600" dirty="0"/>
              <a:t>ELA will consists of 3 sections, 1 of which will focus mainly on writing</a:t>
            </a:r>
          </a:p>
          <a:p>
            <a:pPr marL="514350" indent="-457200">
              <a:defRPr/>
            </a:pPr>
            <a:r>
              <a:rPr lang="en-US" sz="3600" dirty="0"/>
              <a:t>Mathematics will consist of 2 sections</a:t>
            </a:r>
          </a:p>
          <a:p>
            <a:pPr marL="514350" indent="-457200">
              <a:defRPr/>
            </a:pPr>
            <a:r>
              <a:rPr lang="en-US" sz="3600" dirty="0"/>
              <a:t>Science will consist of 2 sections</a:t>
            </a:r>
          </a:p>
          <a:p>
            <a:pPr marL="514350" indent="-457200">
              <a:defRPr/>
            </a:pPr>
            <a:r>
              <a:rPr lang="en-US" sz="3600" dirty="0"/>
              <a:t>Social Studies will consist of 2 sections</a:t>
            </a:r>
          </a:p>
          <a:p>
            <a:pPr lvl="1">
              <a:buFont typeface="Arial" charset="0"/>
              <a:buChar char="–"/>
              <a:defRPr/>
            </a:pPr>
            <a:endParaRPr lang="en-US" dirty="0"/>
          </a:p>
          <a:p>
            <a:endParaRPr lang="en-US" dirty="0"/>
          </a:p>
        </p:txBody>
      </p:sp>
    </p:spTree>
    <p:extLst>
      <p:ext uri="{BB962C8B-B14F-4D97-AF65-F5344CB8AC3E}">
        <p14:creationId xmlns:p14="http://schemas.microsoft.com/office/powerpoint/2010/main" val="129782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4400" b="1" dirty="0" smtClean="0"/>
              <a:t>Georgia Milestones performance levels</a:t>
            </a:r>
            <a:endParaRPr lang="en-US" sz="4400" b="1" dirty="0"/>
          </a:p>
        </p:txBody>
      </p:sp>
      <p:sp>
        <p:nvSpPr>
          <p:cNvPr id="3" name="Content Placeholder 2"/>
          <p:cNvSpPr>
            <a:spLocks noGrp="1"/>
          </p:cNvSpPr>
          <p:nvPr>
            <p:ph idx="1"/>
          </p:nvPr>
        </p:nvSpPr>
        <p:spPr/>
        <p:txBody>
          <a:bodyPr>
            <a:normAutofit/>
          </a:bodyPr>
          <a:lstStyle/>
          <a:p>
            <a:r>
              <a:rPr lang="en-US" sz="4800" dirty="0" smtClean="0"/>
              <a:t>Beginning Learner</a:t>
            </a:r>
          </a:p>
          <a:p>
            <a:r>
              <a:rPr lang="en-US" sz="4800" dirty="0" smtClean="0"/>
              <a:t>Developing Learner</a:t>
            </a:r>
          </a:p>
          <a:p>
            <a:r>
              <a:rPr lang="en-US" sz="4800" dirty="0" smtClean="0"/>
              <a:t>Proficient Learner</a:t>
            </a:r>
          </a:p>
          <a:p>
            <a:r>
              <a:rPr lang="en-US" sz="4800" dirty="0" smtClean="0"/>
              <a:t>Distinguished Learner</a:t>
            </a:r>
            <a:endParaRPr lang="en-US" sz="4800" dirty="0"/>
          </a:p>
        </p:txBody>
      </p:sp>
    </p:spTree>
    <p:extLst>
      <p:ext uri="{BB962C8B-B14F-4D97-AF65-F5344CB8AC3E}">
        <p14:creationId xmlns:p14="http://schemas.microsoft.com/office/powerpoint/2010/main" val="239393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4400" b="1" dirty="0" smtClean="0"/>
              <a:t>Types of Test Questions Students will Answer</a:t>
            </a:r>
            <a:endParaRPr lang="en-US" sz="4400" b="1" dirty="0"/>
          </a:p>
        </p:txBody>
      </p:sp>
      <p:sp>
        <p:nvSpPr>
          <p:cNvPr id="3" name="Content Placeholder 2"/>
          <p:cNvSpPr>
            <a:spLocks noGrp="1"/>
          </p:cNvSpPr>
          <p:nvPr>
            <p:ph idx="1"/>
          </p:nvPr>
        </p:nvSpPr>
        <p:spPr/>
        <p:txBody>
          <a:bodyPr>
            <a:normAutofit fontScale="85000" lnSpcReduction="10000"/>
          </a:bodyPr>
          <a:lstStyle/>
          <a:p>
            <a:r>
              <a:rPr lang="en-US" sz="3200" dirty="0" smtClean="0"/>
              <a:t>1. Constructed Response in ELA and Mathematics</a:t>
            </a:r>
          </a:p>
          <a:p>
            <a:r>
              <a:rPr lang="en-US" sz="3200" dirty="0" smtClean="0"/>
              <a:t>2. Selected Response items in all content areas</a:t>
            </a:r>
          </a:p>
          <a:p>
            <a:r>
              <a:rPr lang="en-US" sz="3200" dirty="0" smtClean="0"/>
              <a:t>3. Evidence Based Selected Response in ELA</a:t>
            </a:r>
          </a:p>
          <a:p>
            <a:r>
              <a:rPr lang="en-US" sz="3200" dirty="0" smtClean="0"/>
              <a:t>4. Extended Response in ELA and Mathematics</a:t>
            </a:r>
          </a:p>
          <a:p>
            <a:r>
              <a:rPr lang="en-US" sz="3200" dirty="0" smtClean="0"/>
              <a:t>5. A writing component (based on text evidence) at every grade level</a:t>
            </a:r>
          </a:p>
          <a:p>
            <a:r>
              <a:rPr lang="en-US" sz="3200" dirty="0" smtClean="0"/>
              <a:t>6. Technology Enhanced Items (NEW)</a:t>
            </a:r>
          </a:p>
        </p:txBody>
      </p:sp>
    </p:spTree>
    <p:extLst>
      <p:ext uri="{BB962C8B-B14F-4D97-AF65-F5344CB8AC3E}">
        <p14:creationId xmlns:p14="http://schemas.microsoft.com/office/powerpoint/2010/main" val="1878131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2712</TotalTime>
  <Words>1022</Words>
  <Application>Microsoft Office PowerPoint</Application>
  <PresentationFormat>Widescreen</PresentationFormat>
  <Paragraphs>178</Paragraphs>
  <Slides>26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 Unicode MS</vt:lpstr>
      <vt:lpstr>ＭＳ Ｐゴシック</vt:lpstr>
      <vt:lpstr>Arial</vt:lpstr>
      <vt:lpstr>Calibri</vt:lpstr>
      <vt:lpstr>Cambria Math</vt:lpstr>
      <vt:lpstr>Century Gothic</vt:lpstr>
      <vt:lpstr>Times New Roman</vt:lpstr>
      <vt:lpstr>Verdana</vt:lpstr>
      <vt:lpstr>Wingdings 2</vt:lpstr>
      <vt:lpstr>Wingdings 3</vt:lpstr>
      <vt:lpstr>Ion</vt:lpstr>
      <vt:lpstr>Georgia Milestones Assessment System  DIMON MAGNET ACADEMY</vt:lpstr>
      <vt:lpstr>AGENDA</vt:lpstr>
      <vt:lpstr>PowerPoint Presentation</vt:lpstr>
      <vt:lpstr>What is Georgia Milestones?</vt:lpstr>
      <vt:lpstr>What is different about  the new assessments?</vt:lpstr>
      <vt:lpstr>Who will take the Georgia Milestones?</vt:lpstr>
      <vt:lpstr>General Test Parameters</vt:lpstr>
      <vt:lpstr>Georgia Milestones performance levels</vt:lpstr>
      <vt:lpstr>Types of Test Questions Students will Answer</vt:lpstr>
      <vt:lpstr>Reading/ELA – Assessment Item</vt:lpstr>
      <vt:lpstr>PowerPoint Presentation</vt:lpstr>
      <vt:lpstr>Multiple Choice</vt:lpstr>
      <vt:lpstr>Constructed Response</vt:lpstr>
      <vt:lpstr>Constructed Response</vt:lpstr>
      <vt:lpstr>Technology Enhanced </vt:lpstr>
      <vt:lpstr>How are students prepared for Georgia milestones?</vt:lpstr>
      <vt:lpstr>How Can You Prepare Your Children for Georgia milestones?</vt:lpstr>
      <vt:lpstr>What can you do at home?</vt:lpstr>
      <vt:lpstr>What You can do On a daily basis</vt:lpstr>
      <vt:lpstr>What resources are available to help prepare your child for Georgia milestones?</vt:lpstr>
      <vt:lpstr>PowerPoint Presentation</vt:lpstr>
      <vt:lpstr>http://www.gadoe.org</vt:lpstr>
      <vt:lpstr>Transition to Georgia Milestones: Resources Available NOW</vt:lpstr>
      <vt:lpstr>Transition to Georgia Milestones: Resources Available NOW</vt:lpstr>
      <vt:lpstr>Transition to Georgia Milestones: Resources Available NOW</vt:lpstr>
      <vt:lpstr>Questions??</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Milestones Assessment System</dc:title>
  <dc:creator>Steinhauser Jill</dc:creator>
  <cp:lastModifiedBy>Dupre Wilson P</cp:lastModifiedBy>
  <cp:revision>36</cp:revision>
  <dcterms:created xsi:type="dcterms:W3CDTF">2017-01-24T01:10:47Z</dcterms:created>
  <dcterms:modified xsi:type="dcterms:W3CDTF">2017-03-09T16:18:04Z</dcterms:modified>
</cp:coreProperties>
</file>