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74" r:id="rId5"/>
    <p:sldId id="258" r:id="rId6"/>
    <p:sldId id="264" r:id="rId7"/>
    <p:sldId id="266" r:id="rId8"/>
    <p:sldId id="267" r:id="rId9"/>
    <p:sldId id="268" r:id="rId10"/>
    <p:sldId id="265" r:id="rId11"/>
    <p:sldId id="269" r:id="rId12"/>
    <p:sldId id="260" r:id="rId13"/>
    <p:sldId id="271" r:id="rId14"/>
    <p:sldId id="272" r:id="rId15"/>
    <p:sldId id="270" r:id="rId16"/>
    <p:sldId id="259" r:id="rId17"/>
    <p:sldId id="261" r:id="rId1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Playfair Display" panose="000005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>
        <p:scale>
          <a:sx n="85" d="100"/>
          <a:sy n="85" d="100"/>
        </p:scale>
        <p:origin x="648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5635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5fe37e3f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5fe37e3f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22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7D820A-AFB9-4BBF-A404-66A1C2AAF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5fe37e3f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5fe37e3f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57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5fe37e3f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5fe37e3f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4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5fe37e3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5fe37e3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99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2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Curriculum-Instruction-and-Assessment/Assessment/Pages/Milestones_Resources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docs.google.com/spreadsheets/d/197yWEhCNuWH_aF0s8KpsQdM7HMBZzLWdEawrrkIJL4o/edit#gid=5124601" TargetMode="External"/><Relationship Id="rId4" Type="http://schemas.openxmlformats.org/officeDocument/2006/relationships/hyperlink" Target="https://drive.google.com/file/d/1hxoc3dilKNuGgVhMEJD_PLLv5gcOxeHS/view?usp=shari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experienc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rgiastandards.org/Georgia-Standards/Documents/Big-Book-Standards-ELA-and-Literacy-Standard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44" y="583660"/>
            <a:ext cx="7412031" cy="3716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3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699"/>
            <a:ext cx="6488935" cy="3918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6761" y="343179"/>
            <a:ext cx="326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EDU</a:t>
            </a:r>
            <a:r>
              <a:rPr lang="en-US" sz="3600" b="1" dirty="0"/>
              <a:t>LASTIC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115" y="2243823"/>
            <a:ext cx="3572162" cy="2726363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0" y="-29183"/>
            <a:ext cx="2310391" cy="116788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Free Website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070" y="1561524"/>
            <a:ext cx="2444088" cy="3495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070" y="115902"/>
            <a:ext cx="2444088" cy="14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8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" y="835302"/>
            <a:ext cx="8848725" cy="294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65" y="3938136"/>
            <a:ext cx="3321996" cy="1118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6699" y="35945"/>
            <a:ext cx="759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Lumous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Learning 2</a:t>
            </a:r>
            <a:r>
              <a:rPr lang="en-US" sz="2400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nd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– HS  ELA &amp; Math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518" y="3832698"/>
            <a:ext cx="5233481" cy="1274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4049" y="1605064"/>
            <a:ext cx="3271716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  <a:r>
              <a:rPr lang="en-US" dirty="0">
                <a:solidFill>
                  <a:srgbClr val="FF0000"/>
                </a:solidFill>
              </a:rPr>
              <a:t>Technology Enhanced Questions</a:t>
            </a:r>
          </a:p>
        </p:txBody>
      </p:sp>
      <p:sp>
        <p:nvSpPr>
          <p:cNvPr id="8" name="Explosion 2 7"/>
          <p:cNvSpPr/>
          <p:nvPr/>
        </p:nvSpPr>
        <p:spPr>
          <a:xfrm>
            <a:off x="0" y="-29184"/>
            <a:ext cx="1955259" cy="81457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Free Website</a:t>
            </a:r>
          </a:p>
        </p:txBody>
      </p:sp>
    </p:spTree>
    <p:extLst>
      <p:ext uri="{BB962C8B-B14F-4D97-AF65-F5344CB8AC3E}">
        <p14:creationId xmlns:p14="http://schemas.microsoft.com/office/powerpoint/2010/main" val="363205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49" y="158935"/>
            <a:ext cx="8124900" cy="1300800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447472"/>
            <a:ext cx="7927709" cy="44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509550" y="425250"/>
            <a:ext cx="8124900" cy="43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hlink"/>
                </a:solidFill>
                <a:hlinkClick r:id="rId3"/>
              </a:rPr>
              <a:t>Teacher GMA EOC Resources</a:t>
            </a:r>
            <a:r>
              <a:rPr lang="en" sz="2700"/>
              <a:t>  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How do I know what to plan for when students are below grade level?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4"/>
              </a:rPr>
              <a:t>K-5 ELA Progressions for Quick Reference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5"/>
              </a:rPr>
              <a:t>K-8 Math Progressions GSE</a:t>
            </a:r>
            <a:endParaRPr sz="2500"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9775" y="0"/>
            <a:ext cx="3034224" cy="20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6208" y="261257"/>
            <a:ext cx="8520600" cy="479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dirty="0"/>
              <a:t>What Did You Discover?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“ah ha” did you have?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resonated with you?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Type your response in the chat box and be prepared to share orally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936211" y="100701"/>
            <a:ext cx="5811456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 dirty="0">
                <a:solidFill>
                  <a:srgbClr val="FF0000"/>
                </a:solidFill>
              </a:rPr>
              <a:t>Getting Ready for GMAS</a:t>
            </a:r>
            <a:endParaRPr sz="3180" dirty="0">
              <a:solidFill>
                <a:srgbClr val="FF0000"/>
              </a:solidFill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0" y="1584317"/>
            <a:ext cx="8520600" cy="3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</a:t>
            </a:r>
            <a:r>
              <a:rPr lang="en" sz="75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Log on: </a:t>
            </a:r>
            <a:r>
              <a:rPr lang="en" sz="75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http://www.gaexperienceonline.com/</a:t>
            </a:r>
            <a:endParaRPr sz="75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Test Practice </a:t>
            </a:r>
            <a:endParaRPr sz="5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</a:t>
            </a:r>
            <a:endParaRPr sz="5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EOG, Click Online Training Tool</a:t>
            </a:r>
            <a:endParaRPr sz="5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EOG Test Practice</a:t>
            </a:r>
            <a:endParaRPr sz="5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Standard Online Tools</a:t>
            </a:r>
            <a:endParaRPr sz="5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Grades 3-5,  6-8, 9-12</a:t>
            </a:r>
            <a:endParaRPr sz="5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Username</a:t>
            </a:r>
            <a:r>
              <a:rPr lang="en" sz="5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</a:t>
            </a:r>
            <a:r>
              <a:rPr lang="en" sz="56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Georgia-- </a:t>
            </a:r>
            <a:r>
              <a:rPr lang="en" sz="5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r>
              <a:rPr lang="en" sz="5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Password: </a:t>
            </a:r>
            <a:r>
              <a:rPr lang="en" sz="56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5600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5399" y="1209690"/>
            <a:ext cx="1477631" cy="10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9129" y="2335576"/>
            <a:ext cx="4398538" cy="217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49" y="146092"/>
            <a:ext cx="2270261" cy="1138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2572" y="1209691"/>
            <a:ext cx="1380429" cy="10553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changes have occurred on the GMAS?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8557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Replaced </a:t>
            </a:r>
            <a:r>
              <a:rPr lang="en-US" u="sng" dirty="0"/>
              <a:t>all constructed </a:t>
            </a:r>
            <a:r>
              <a:rPr lang="en-US" dirty="0"/>
              <a:t>response items in Math to </a:t>
            </a:r>
            <a:r>
              <a:rPr lang="en-US" u="sng" dirty="0"/>
              <a:t>technology-enhanced</a:t>
            </a:r>
          </a:p>
          <a:p>
            <a:r>
              <a:rPr lang="en-US" dirty="0"/>
              <a:t>Replaced </a:t>
            </a:r>
            <a:r>
              <a:rPr lang="en-US" u="sng" dirty="0">
                <a:solidFill>
                  <a:srgbClr val="C00000"/>
                </a:solidFill>
              </a:rPr>
              <a:t>some constructed </a:t>
            </a:r>
            <a:r>
              <a:rPr lang="en-US" dirty="0"/>
              <a:t>response items in ELA to </a:t>
            </a:r>
            <a:r>
              <a:rPr lang="en-US" u="sng" dirty="0"/>
              <a:t>technology enhanced</a:t>
            </a:r>
          </a:p>
          <a:p>
            <a:r>
              <a:rPr lang="en-US" dirty="0"/>
              <a:t>Reduced the total number of points in Science and Social Studies</a:t>
            </a:r>
          </a:p>
          <a:p>
            <a:r>
              <a:rPr lang="en-US" dirty="0">
                <a:solidFill>
                  <a:srgbClr val="C00000"/>
                </a:solidFill>
              </a:rPr>
              <a:t>Eliminated Norm-referenced items </a:t>
            </a:r>
            <a:r>
              <a:rPr lang="en-US" dirty="0"/>
              <a:t>in all grades</a:t>
            </a:r>
          </a:p>
          <a:p>
            <a:r>
              <a:rPr lang="en-US" dirty="0"/>
              <a:t>Section 1 of the ELA (Narrative Writing and Reading and Evidenced-based writing) did not change,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but Sections 2 &amp; 3 (which assess reading comprehension) replaced by technology enhanced items</a:t>
            </a:r>
          </a:p>
          <a:p>
            <a:r>
              <a:rPr lang="en-US" dirty="0"/>
              <a:t>Reduced the amount of testing by </a:t>
            </a:r>
            <a:r>
              <a:rPr lang="en-US" dirty="0">
                <a:solidFill>
                  <a:srgbClr val="C00000"/>
                </a:solidFill>
              </a:rPr>
              <a:t>30 minutes in ELA</a:t>
            </a:r>
          </a:p>
          <a:p>
            <a:r>
              <a:rPr lang="en-US" dirty="0"/>
              <a:t>Reduced the amount of testing by 40 minutes in Science and Social Studies</a:t>
            </a:r>
          </a:p>
          <a:p>
            <a:r>
              <a:rPr lang="en-US" dirty="0">
                <a:solidFill>
                  <a:srgbClr val="C00000"/>
                </a:solidFill>
              </a:rPr>
              <a:t>Grades 3-8 will all take  ELA and Math</a:t>
            </a:r>
          </a:p>
          <a:p>
            <a:r>
              <a:rPr lang="en-US" dirty="0"/>
              <a:t>Only </a:t>
            </a:r>
            <a:r>
              <a:rPr lang="en-US" dirty="0">
                <a:solidFill>
                  <a:srgbClr val="C00000"/>
                </a:solidFill>
              </a:rPr>
              <a:t>grades 5 and 8 will take  Science</a:t>
            </a:r>
          </a:p>
          <a:p>
            <a:r>
              <a:rPr lang="en-US" dirty="0"/>
              <a:t>Only </a:t>
            </a: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grade will take Social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69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36" y="0"/>
            <a:ext cx="8087128" cy="179293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TECHNOLOGY   ENHANCED                                                                                            	       vs	   </a:t>
            </a:r>
            <a:r>
              <a:rPr lang="en-US" dirty="0"/>
              <a:t>                                          Constructed Response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1700" y="1913911"/>
            <a:ext cx="8520600" cy="3150900"/>
          </a:xfrm>
        </p:spPr>
        <p:txBody>
          <a:bodyPr/>
          <a:lstStyle/>
          <a:p>
            <a:r>
              <a:rPr lang="en-US" dirty="0"/>
              <a:t>A Technology-Enhanced Item is a computer-delivered item that includes </a:t>
            </a:r>
            <a:r>
              <a:rPr lang="en-US" dirty="0">
                <a:solidFill>
                  <a:srgbClr val="FF0000"/>
                </a:solidFill>
              </a:rPr>
              <a:t>specialized interactions </a:t>
            </a:r>
            <a:r>
              <a:rPr lang="en-US" dirty="0"/>
              <a:t>for collecting response data. These include </a:t>
            </a:r>
            <a:r>
              <a:rPr lang="en-US" u="sng" dirty="0">
                <a:solidFill>
                  <a:schemeClr val="bg2"/>
                </a:solidFill>
              </a:rPr>
              <a:t>interactions</a:t>
            </a:r>
            <a:r>
              <a:rPr lang="en-US" dirty="0"/>
              <a:t> and </a:t>
            </a:r>
            <a:r>
              <a:rPr lang="en-US" u="sng" dirty="0">
                <a:solidFill>
                  <a:schemeClr val="bg2"/>
                </a:solidFill>
              </a:rPr>
              <a:t>responses beyond traditional selected-response </a:t>
            </a:r>
            <a:r>
              <a:rPr lang="en-US" dirty="0"/>
              <a:t>or constructed-response.</a:t>
            </a:r>
          </a:p>
          <a:p>
            <a:endParaRPr lang="en-US" dirty="0"/>
          </a:p>
          <a:p>
            <a:r>
              <a:rPr lang="en-US" dirty="0"/>
              <a:t>Technology Enhanced Items have been specifically designed to encourage students to </a:t>
            </a:r>
            <a:r>
              <a:rPr lang="en-US" u="sng" dirty="0">
                <a:solidFill>
                  <a:schemeClr val="bg2"/>
                </a:solidFill>
              </a:rPr>
              <a:t>construct</a:t>
            </a:r>
            <a:r>
              <a:rPr lang="en-US" dirty="0">
                <a:solidFill>
                  <a:schemeClr val="bg2"/>
                </a:solidFill>
              </a:rPr>
              <a:t> an answer as opposed to merely selecting a response</a:t>
            </a:r>
            <a:r>
              <a:rPr lang="en-US" dirty="0"/>
              <a:t>. They require students to think critically, and thus, they gain a better understanding of a student’s depth of understanding and knowledge of a particular topic.</a:t>
            </a:r>
          </a:p>
        </p:txBody>
      </p:sp>
    </p:spTree>
    <p:extLst>
      <p:ext uri="{BB962C8B-B14F-4D97-AF65-F5344CB8AC3E}">
        <p14:creationId xmlns:p14="http://schemas.microsoft.com/office/powerpoint/2010/main" val="70259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30" y="238421"/>
            <a:ext cx="8408369" cy="101727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Advantages of Technology-Enhanced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531" y="1130121"/>
            <a:ext cx="8659505" cy="3767071"/>
          </a:xfrm>
        </p:spPr>
        <p:txBody>
          <a:bodyPr>
            <a:normAutofit fontScale="92500"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TEIs can be used to assess learners’ high-level thinking skills and problem-solving abilities</a:t>
            </a:r>
          </a:p>
          <a:p>
            <a:r>
              <a:rPr lang="en-US" sz="2100" dirty="0">
                <a:solidFill>
                  <a:schemeClr val="tx1"/>
                </a:solidFill>
              </a:rPr>
              <a:t>Including TEIs in assessments can resemble real-world scenarios in which learners might interact with content and information using technology</a:t>
            </a:r>
          </a:p>
          <a:p>
            <a:r>
              <a:rPr lang="en-US" sz="2100" dirty="0">
                <a:solidFill>
                  <a:schemeClr val="tx1"/>
                </a:solidFill>
              </a:rPr>
              <a:t>Technology-Enhanced Items provide a more authentic and engaging experience for learners</a:t>
            </a:r>
          </a:p>
          <a:p>
            <a:r>
              <a:rPr lang="en-US" sz="2100" dirty="0">
                <a:solidFill>
                  <a:schemeClr val="tx1"/>
                </a:solidFill>
              </a:rPr>
              <a:t>Educators are more informed about the thinking process and how the student has formulated their response</a:t>
            </a:r>
          </a:p>
          <a:p>
            <a:r>
              <a:rPr lang="en-US" sz="2100" dirty="0">
                <a:solidFill>
                  <a:schemeClr val="tx1"/>
                </a:solidFill>
              </a:rPr>
              <a:t>Technology-Enhanced Items are computer-</a:t>
            </a:r>
            <a:r>
              <a:rPr lang="en-US" sz="2100" dirty="0" err="1">
                <a:solidFill>
                  <a:schemeClr val="tx1"/>
                </a:solidFill>
              </a:rPr>
              <a:t>scorable</a:t>
            </a:r>
            <a:r>
              <a:rPr lang="en-US" sz="2100" dirty="0">
                <a:solidFill>
                  <a:schemeClr val="tx1"/>
                </a:solidFill>
              </a:rPr>
              <a:t>, meaning data is gathered in the simplest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457200"/>
            <a:ext cx="8586989" cy="1017270"/>
          </a:xfrm>
        </p:spPr>
        <p:txBody>
          <a:bodyPr>
            <a:noAutofit/>
          </a:bodyPr>
          <a:lstStyle/>
          <a:p>
            <a:pPr algn="ctr"/>
            <a:r>
              <a:rPr lang="en-US" sz="4050" dirty="0">
                <a:solidFill>
                  <a:srgbClr val="C00000"/>
                </a:solidFill>
              </a:rPr>
              <a:t>Types of Technology-Enhanced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5" y="1543049"/>
            <a:ext cx="7856219" cy="3525061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Complex ma</a:t>
            </a:r>
            <a:r>
              <a:rPr lang="en-US" sz="2100" dirty="0">
                <a:solidFill>
                  <a:schemeClr val="bg2"/>
                </a:solidFill>
              </a:rPr>
              <a:t>th 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formulas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Visual questions (Including hotspot, shading, fill, file upload)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Graphing 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Drag &amp; Drop (Text, image, classification)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Fill in the blanks (Text, dropdown, image)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Charts (Bar chart, line chart, histogram, dot plot, line plot)</a:t>
            </a:r>
          </a:p>
          <a:p>
            <a:r>
              <a:rPr lang="en-US" sz="2100" dirty="0">
                <a:solidFill>
                  <a:schemeClr val="accent2">
                    <a:lumMod val="50000"/>
                  </a:schemeClr>
                </a:solidFill>
              </a:rPr>
              <a:t>Match &amp; order (Match, sort, order buttons/paragraphs/words &amp; sentences)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2" y="1803292"/>
            <a:ext cx="2661376" cy="157300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2" y="3485928"/>
            <a:ext cx="2690586" cy="15171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2" y="110030"/>
            <a:ext cx="2668996" cy="165317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" y="73936"/>
            <a:ext cx="2957459" cy="16892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5" y="1781255"/>
            <a:ext cx="2897475" cy="165317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5" y="3452480"/>
            <a:ext cx="2897475" cy="1508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5030" y="778213"/>
            <a:ext cx="3472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37-1pt Selected Response -    </a:t>
            </a:r>
            <a:r>
              <a:rPr lang="en-US" dirty="0">
                <a:solidFill>
                  <a:schemeClr val="accent5"/>
                </a:solidFill>
              </a:rPr>
              <a:t>37pts</a:t>
            </a:r>
          </a:p>
          <a:p>
            <a:pPr>
              <a:lnSpc>
                <a:spcPct val="150000"/>
              </a:lnSpc>
            </a:pPr>
            <a:r>
              <a:rPr lang="en-US" dirty="0"/>
              <a:t> 5- 2pt Technology Enhanced-</a:t>
            </a:r>
            <a:r>
              <a:rPr lang="en-US" dirty="0">
                <a:solidFill>
                  <a:schemeClr val="accent5"/>
                </a:solidFill>
              </a:rPr>
              <a:t>10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pts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 1- 2pt  Constructed Response   -  </a:t>
            </a:r>
            <a:r>
              <a:rPr lang="en-US" dirty="0">
                <a:solidFill>
                  <a:schemeClr val="accent5"/>
                </a:solidFill>
              </a:rPr>
              <a:t>2pts</a:t>
            </a:r>
          </a:p>
          <a:p>
            <a:pPr>
              <a:lnSpc>
                <a:spcPct val="150000"/>
              </a:lnSpc>
            </a:pPr>
            <a:r>
              <a:rPr lang="en-US" dirty="0"/>
              <a:t>1- 4pt Extended Constr. Response- </a:t>
            </a:r>
            <a:r>
              <a:rPr lang="en-US" dirty="0">
                <a:solidFill>
                  <a:schemeClr val="accent5"/>
                </a:solidFill>
              </a:rPr>
              <a:t>4pts</a:t>
            </a:r>
          </a:p>
          <a:p>
            <a:pPr>
              <a:lnSpc>
                <a:spcPct val="150000"/>
              </a:lnSpc>
            </a:pPr>
            <a:r>
              <a:rPr lang="en-US" dirty="0"/>
              <a:t>1- 7pt Extended Writing Response – </a:t>
            </a:r>
            <a:r>
              <a:rPr lang="en-US" dirty="0">
                <a:solidFill>
                  <a:schemeClr val="accent5"/>
                </a:solidFill>
              </a:rPr>
              <a:t>7pts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7644" y="339117"/>
            <a:ext cx="26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Assessment Design</a:t>
            </a:r>
          </a:p>
        </p:txBody>
      </p:sp>
    </p:spTree>
    <p:extLst>
      <p:ext uri="{BB962C8B-B14F-4D97-AF65-F5344CB8AC3E}">
        <p14:creationId xmlns:p14="http://schemas.microsoft.com/office/powerpoint/2010/main" val="47271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4336" y="119453"/>
            <a:ext cx="551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Assessment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8525" y="388630"/>
            <a:ext cx="3274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**Grades 3 -8 are the same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930" y="4375087"/>
            <a:ext cx="8685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Technology-Enhanced Response items     </a:t>
            </a:r>
            <a:r>
              <a:rPr lang="en-US" sz="1050" b="1" dirty="0"/>
              <a:t>(2 pts each)               42 Selected-Response and Technology Enhanced Items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4847" y="4814519"/>
            <a:ext cx="63256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        Make sure your students are familiar with the Technology-Enhanced Item!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7" y="4619381"/>
            <a:ext cx="1648778" cy="48413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66" y="696863"/>
            <a:ext cx="3729961" cy="123198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08" y="1984173"/>
            <a:ext cx="3766835" cy="112877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08" y="3158056"/>
            <a:ext cx="3797913" cy="117191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0" y="772833"/>
            <a:ext cx="3794129" cy="114713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3" y="1952587"/>
            <a:ext cx="3720382" cy="116342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7" y="3221264"/>
            <a:ext cx="3593989" cy="11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198265" y="489679"/>
            <a:ext cx="8124900" cy="4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88" dirty="0"/>
              <a:t>All Content Areas - Model, think aloud and practice with students</a:t>
            </a:r>
            <a:endParaRPr sz="2288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Read Two Selections </a:t>
            </a:r>
            <a:r>
              <a:rPr lang="en" sz="2400" dirty="0"/>
              <a:t>from a Variety of Genres/Modes…...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Main Idea, Central Theme/s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Sequence, Summarize, Draw Conclusions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Strengths and Weaknesses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Cite Specific Evidence, Quote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Compare and Contrast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Cause and Effect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Similarities and Differences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Author’s Point of View - loaded language; include/avoid facts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Fact and Opinion, Reasoned Judgment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Argue For and Against , Claim  w/ reasons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Others: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p. 29 6-8 Literacy Standards for SS/Sci/TS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0"/>
            <a:ext cx="1028700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5B45316E48646B830FAA2D38A1F8F" ma:contentTypeVersion="14" ma:contentTypeDescription="Create a new document." ma:contentTypeScope="" ma:versionID="096108e1346803cbf4fee291a077403f">
  <xsd:schema xmlns:xsd="http://www.w3.org/2001/XMLSchema" xmlns:xs="http://www.w3.org/2001/XMLSchema" xmlns:p="http://schemas.microsoft.com/office/2006/metadata/properties" xmlns:ns3="f576ad5c-aef2-40a2-b7ca-ed74886c8b1e" xmlns:ns4="ea59ba10-ff42-464b-a191-cde24e9866b7" targetNamespace="http://schemas.microsoft.com/office/2006/metadata/properties" ma:root="true" ma:fieldsID="3b65d4ab902068f3b507526af661dbb1" ns3:_="" ns4:_="">
    <xsd:import namespace="f576ad5c-aef2-40a2-b7ca-ed74886c8b1e"/>
    <xsd:import namespace="ea59ba10-ff42-464b-a191-cde24e9866b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6ad5c-aef2-40a2-b7ca-ed74886c8b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9ba10-ff42-464b-a191-cde24e986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EF2C37-87C3-436F-8B11-38433938E9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246427-09B1-48DB-A568-F1ECD3458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6ad5c-aef2-40a2-b7ca-ed74886c8b1e"/>
    <ds:schemaRef ds:uri="ea59ba10-ff42-464b-a191-cde24e98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9F8106-D415-4577-9EB6-7F8DD49DDC9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576ad5c-aef2-40a2-b7ca-ed74886c8b1e"/>
    <ds:schemaRef ds:uri="http://schemas.microsoft.com/office/2006/documentManagement/types"/>
    <ds:schemaRef ds:uri="http://purl.org/dc/elements/1.1/"/>
    <ds:schemaRef ds:uri="http://schemas.microsoft.com/office/2006/metadata/properties"/>
    <ds:schemaRef ds:uri="ea59ba10-ff42-464b-a191-cde24e9866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1792</TotalTime>
  <Words>683</Words>
  <Application>Microsoft Office PowerPoint</Application>
  <PresentationFormat>On-screen Show (16:9)</PresentationFormat>
  <Paragraphs>90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Playfair Display</vt:lpstr>
      <vt:lpstr>Comic Sans MS</vt:lpstr>
      <vt:lpstr>Arial</vt:lpstr>
      <vt:lpstr>Times New Roman</vt:lpstr>
      <vt:lpstr>Lato</vt:lpstr>
      <vt:lpstr>Arial Black</vt:lpstr>
      <vt:lpstr>Blue &amp; Gold</vt:lpstr>
      <vt:lpstr>PowerPoint Presentation</vt:lpstr>
      <vt:lpstr>Getting Ready for GMAS</vt:lpstr>
      <vt:lpstr>What changes have occurred on the GMAS? </vt:lpstr>
      <vt:lpstr> TECHNOLOGY   ENHANCED                                                                                                    vs                                              Constructed Response   </vt:lpstr>
      <vt:lpstr>Advantages of Technology-Enhanced Items</vt:lpstr>
      <vt:lpstr>Types of Technology-Enhanced Items</vt:lpstr>
      <vt:lpstr>PowerPoint Presentation</vt:lpstr>
      <vt:lpstr>PowerPoint Presentation</vt:lpstr>
      <vt:lpstr>All Content Areas - Model, think aloud and practice with students Read Two Selections from a Variety of Genres/Modes…... Main Idea, Central Theme/s Sequence, Summarize, Draw Conclusions Strengths and Weaknesses Cite Specific Evidence, Quote Compare and Contrast Cause and Effect Similarities and Differences Author’s Point of View - loaded language; include/avoid facts Fact and Opinion, Reasoned Judgment Argue For and Against , Claim  w/ reasons Others: p. 29 6-8 Literacy Standards for SS/Sci/TS </vt:lpstr>
      <vt:lpstr>PowerPoint Presentation</vt:lpstr>
      <vt:lpstr>PowerPoint Presentation</vt:lpstr>
      <vt:lpstr>Questions? </vt:lpstr>
      <vt:lpstr>Teacher GMA EOC Resources       How do I know what to plan for when students are below grade level?  K-5 ELA Progressions for Quick Reference  K-8 Math Progressions GSE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Improvement 3</dc:creator>
  <cp:lastModifiedBy>Cantrell Cynthia D</cp:lastModifiedBy>
  <cp:revision>34</cp:revision>
  <dcterms:modified xsi:type="dcterms:W3CDTF">2022-04-13T12:10:58Z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0x010100A675B45316E48646B830FAA2D38A1F8F</vt:lpwstr>
  </property>
</Properties>
</file>