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1" r:id="rId6"/>
    <p:sldId id="272" r:id="rId7"/>
    <p:sldId id="270" r:id="rId8"/>
    <p:sldId id="260" r:id="rId9"/>
    <p:sldId id="268" r:id="rId10"/>
    <p:sldId id="269" r:id="rId11"/>
    <p:sldId id="262" r:id="rId12"/>
    <p:sldId id="267" r:id="rId13"/>
    <p:sldId id="263" r:id="rId14"/>
    <p:sldId id="258" r:id="rId15"/>
    <p:sldId id="271"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8"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F2C97C-C3A0-4B71-86A5-93BE3C858C8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163143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2C97C-C3A0-4B71-86A5-93BE3C858C8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353816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2C97C-C3A0-4B71-86A5-93BE3C858C8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420775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2C97C-C3A0-4B71-86A5-93BE3C858C8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285967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F2C97C-C3A0-4B71-86A5-93BE3C858C8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243126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F2C97C-C3A0-4B71-86A5-93BE3C858C8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283799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F2C97C-C3A0-4B71-86A5-93BE3C858C83}"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272128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F2C97C-C3A0-4B71-86A5-93BE3C858C83}"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165111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2C97C-C3A0-4B71-86A5-93BE3C858C83}"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37363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F2C97C-C3A0-4B71-86A5-93BE3C858C8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364253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F2C97C-C3A0-4B71-86A5-93BE3C858C8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3DCA9-CE55-4FAE-B9D9-9CBCEC5D6000}" type="slidenum">
              <a:rPr lang="en-US" smtClean="0"/>
              <a:t>‹#›</a:t>
            </a:fld>
            <a:endParaRPr lang="en-US"/>
          </a:p>
        </p:txBody>
      </p:sp>
    </p:spTree>
    <p:extLst>
      <p:ext uri="{BB962C8B-B14F-4D97-AF65-F5344CB8AC3E}">
        <p14:creationId xmlns:p14="http://schemas.microsoft.com/office/powerpoint/2010/main" val="397570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2C97C-C3A0-4B71-86A5-93BE3C858C83}" type="datetimeFigureOut">
              <a:rPr lang="en-US" smtClean="0"/>
              <a:t>5/3/2023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3DCA9-CE55-4FAE-B9D9-9CBCEC5D6000}" type="slidenum">
              <a:rPr lang="en-US" smtClean="0"/>
              <a:t>‹#›</a:t>
            </a:fld>
            <a:endParaRPr lang="en-US"/>
          </a:p>
        </p:txBody>
      </p:sp>
    </p:spTree>
    <p:extLst>
      <p:ext uri="{BB962C8B-B14F-4D97-AF65-F5344CB8AC3E}">
        <p14:creationId xmlns:p14="http://schemas.microsoft.com/office/powerpoint/2010/main" val="26624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244" y="6413959"/>
            <a:ext cx="9970207" cy="1408545"/>
          </a:xfrm>
        </p:spPr>
        <p:txBody>
          <a:bodyPr>
            <a:noAutofit/>
          </a:bodyPr>
          <a:lstStyle/>
          <a:p>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r>
              <a:rPr lang="en-US" sz="7500" b="1" dirty="0">
                <a:solidFill>
                  <a:srgbClr val="FFC000"/>
                </a:solidFill>
              </a:rPr>
              <a:t>Make A Smooth Transition:</a:t>
            </a:r>
            <a:br>
              <a:rPr lang="en-US" sz="7500" b="1" dirty="0">
                <a:solidFill>
                  <a:srgbClr val="FFC000"/>
                </a:solidFill>
              </a:rPr>
            </a:br>
            <a:r>
              <a:rPr lang="en-US" sz="7500" b="1" dirty="0">
                <a:solidFill>
                  <a:srgbClr val="FFC000"/>
                </a:solidFill>
              </a:rPr>
              <a:t>Preparing Your Child for Middle School Success</a:t>
            </a:r>
            <a:br>
              <a:rPr lang="en-US" sz="7500" b="1" dirty="0"/>
            </a:br>
            <a:endParaRPr lang="en-US" sz="7500" b="1" dirty="0">
              <a:solidFill>
                <a:srgbClr val="C00000"/>
              </a:solidFill>
            </a:endParaRPr>
          </a:p>
        </p:txBody>
      </p:sp>
      <p:pic>
        <p:nvPicPr>
          <p:cNvPr id="5" name="Picture 4"/>
          <p:cNvPicPr>
            <a:picLocks noChangeAspect="1"/>
          </p:cNvPicPr>
          <p:nvPr/>
        </p:nvPicPr>
        <p:blipFill>
          <a:blip r:embed="rId2"/>
          <a:stretch>
            <a:fillRect/>
          </a:stretch>
        </p:blipFill>
        <p:spPr>
          <a:xfrm>
            <a:off x="5049873" y="0"/>
            <a:ext cx="7142127" cy="2054268"/>
          </a:xfrm>
          <a:prstGeom prst="rect">
            <a:avLst/>
          </a:prstGeom>
        </p:spPr>
      </p:pic>
    </p:spTree>
    <p:extLst>
      <p:ext uri="{BB962C8B-B14F-4D97-AF65-F5344CB8AC3E}">
        <p14:creationId xmlns:p14="http://schemas.microsoft.com/office/powerpoint/2010/main" val="262833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853" y="445798"/>
            <a:ext cx="6945787" cy="1478570"/>
          </a:xfrm>
        </p:spPr>
        <p:txBody>
          <a:bodyPr vert="horz" lIns="91440" tIns="45720" rIns="91440" bIns="45720" rtlCol="0" anchor="ctr">
            <a:noAutofit/>
          </a:bodyPr>
          <a:lstStyle/>
          <a:p>
            <a:r>
              <a:rPr lang="en-US" sz="6000" b="1" dirty="0">
                <a:solidFill>
                  <a:srgbClr val="FFC000"/>
                </a:solidFill>
              </a:rPr>
              <a:t>Learn about policies and procedures</a:t>
            </a:r>
          </a:p>
        </p:txBody>
      </p:sp>
      <p:sp>
        <p:nvSpPr>
          <p:cNvPr id="3" name="Content Placeholder 2"/>
          <p:cNvSpPr>
            <a:spLocks noGrp="1"/>
          </p:cNvSpPr>
          <p:nvPr>
            <p:ph sz="half" idx="1"/>
          </p:nvPr>
        </p:nvSpPr>
        <p:spPr>
          <a:xfrm>
            <a:off x="5462904" y="2787968"/>
            <a:ext cx="5925531" cy="3541714"/>
          </a:xfrm>
        </p:spPr>
        <p:txBody>
          <a:bodyPr vert="horz" lIns="91440" tIns="45720" rIns="91440" bIns="45720" rtlCol="0">
            <a:noAutofit/>
          </a:bodyPr>
          <a:lstStyle/>
          <a:p>
            <a:r>
              <a:rPr lang="en-US" sz="4000" dirty="0">
                <a:solidFill>
                  <a:srgbClr val="FFC000"/>
                </a:solidFill>
              </a:rPr>
              <a:t>Conduct</a:t>
            </a:r>
          </a:p>
          <a:p>
            <a:r>
              <a:rPr lang="en-US" sz="4000" dirty="0">
                <a:solidFill>
                  <a:srgbClr val="FFC000"/>
                </a:solidFill>
              </a:rPr>
              <a:t>Dress Code</a:t>
            </a:r>
          </a:p>
          <a:p>
            <a:r>
              <a:rPr lang="en-US" sz="4000" dirty="0">
                <a:solidFill>
                  <a:srgbClr val="FFC000"/>
                </a:solidFill>
              </a:rPr>
              <a:t>Check-In/Check-Out </a:t>
            </a:r>
          </a:p>
          <a:p>
            <a:r>
              <a:rPr lang="en-US" sz="4000" dirty="0">
                <a:solidFill>
                  <a:srgbClr val="FFC000"/>
                </a:solidFill>
              </a:rPr>
              <a:t>Additional school specific requirements </a:t>
            </a:r>
          </a:p>
        </p:txBody>
      </p:sp>
      <p:pic>
        <p:nvPicPr>
          <p:cNvPr id="6" name="Picture 5" descr="Covenant Enforcement: ceiling may not be part of uni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70" y="151130"/>
            <a:ext cx="3841750" cy="3841750"/>
          </a:xfrm>
          <a:prstGeom prst="rect">
            <a:avLst/>
          </a:prstGeom>
        </p:spPr>
      </p:pic>
    </p:spTree>
    <p:extLst>
      <p:ext uri="{BB962C8B-B14F-4D97-AF65-F5344CB8AC3E}">
        <p14:creationId xmlns:p14="http://schemas.microsoft.com/office/powerpoint/2010/main" val="78990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Mid-Card Cris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784" y="-182880"/>
            <a:ext cx="6464935" cy="3322320"/>
          </a:xfrm>
          <a:prstGeom prst="rect">
            <a:avLst/>
          </a:prstGeom>
          <a:effectLst>
            <a:softEdge rad="368300"/>
          </a:effectLst>
        </p:spPr>
      </p:pic>
      <p:sp>
        <p:nvSpPr>
          <p:cNvPr id="6" name="Content Placeholder 5"/>
          <p:cNvSpPr>
            <a:spLocks noGrp="1"/>
          </p:cNvSpPr>
          <p:nvPr>
            <p:ph idx="1"/>
          </p:nvPr>
        </p:nvSpPr>
        <p:spPr>
          <a:xfrm>
            <a:off x="4008120" y="3014345"/>
            <a:ext cx="6385560" cy="4351338"/>
          </a:xfrm>
        </p:spPr>
        <p:txBody>
          <a:bodyPr>
            <a:normAutofit/>
          </a:bodyPr>
          <a:lstStyle/>
          <a:p>
            <a:pPr lvl="0"/>
            <a:r>
              <a:rPr lang="en-US" sz="4000" dirty="0">
                <a:solidFill>
                  <a:srgbClr val="FFC000"/>
                </a:solidFill>
              </a:rPr>
              <a:t>New Routines</a:t>
            </a:r>
          </a:p>
          <a:p>
            <a:pPr lvl="0"/>
            <a:r>
              <a:rPr lang="en-US" sz="4000" dirty="0">
                <a:solidFill>
                  <a:srgbClr val="FFC000"/>
                </a:solidFill>
              </a:rPr>
              <a:t>Different People</a:t>
            </a:r>
          </a:p>
          <a:p>
            <a:pPr lvl="0"/>
            <a:r>
              <a:rPr lang="en-US" sz="4000" dirty="0">
                <a:solidFill>
                  <a:srgbClr val="FFC000"/>
                </a:solidFill>
              </a:rPr>
              <a:t>More Challenging Academics</a:t>
            </a:r>
          </a:p>
          <a:p>
            <a:pPr lvl="0"/>
            <a:r>
              <a:rPr lang="en-US" sz="4000" dirty="0">
                <a:solidFill>
                  <a:srgbClr val="FFC000"/>
                </a:solidFill>
              </a:rPr>
              <a:t>Changing body, mind, and sense of self</a:t>
            </a:r>
          </a:p>
          <a:p>
            <a:pPr lvl="0"/>
            <a:r>
              <a:rPr lang="en-US" sz="4000" dirty="0">
                <a:solidFill>
                  <a:srgbClr val="FFC000"/>
                </a:solidFill>
              </a:rPr>
              <a:t>Changing Friendships</a:t>
            </a:r>
          </a:p>
        </p:txBody>
      </p:sp>
    </p:spTree>
    <p:extLst>
      <p:ext uri="{BB962C8B-B14F-4D97-AF65-F5344CB8AC3E}">
        <p14:creationId xmlns:p14="http://schemas.microsoft.com/office/powerpoint/2010/main" val="323944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645869">
            <a:off x="4905970" y="1119350"/>
            <a:ext cx="6133250" cy="3416320"/>
          </a:xfrm>
          <a:prstGeom prst="rect">
            <a:avLst/>
          </a:prstGeom>
          <a:noFill/>
          <a:ln w="38100">
            <a:solidFill>
              <a:schemeClr val="tx1"/>
            </a:solidFill>
          </a:ln>
        </p:spPr>
        <p:txBody>
          <a:bodyPr wrap="square" rtlCol="0">
            <a:spAutoFit/>
          </a:bodyPr>
          <a:lstStyle/>
          <a:p>
            <a:r>
              <a:rPr lang="en-US" sz="5400" dirty="0">
                <a:solidFill>
                  <a:srgbClr val="FFC000"/>
                </a:solidFill>
              </a:rPr>
              <a:t>Parents, </a:t>
            </a:r>
          </a:p>
          <a:p>
            <a:r>
              <a:rPr lang="en-US" sz="5400" dirty="0">
                <a:solidFill>
                  <a:srgbClr val="FFC000"/>
                </a:solidFill>
              </a:rPr>
              <a:t>Don’t forget to do your online registration!</a:t>
            </a:r>
          </a:p>
        </p:txBody>
      </p:sp>
      <p:pic>
        <p:nvPicPr>
          <p:cNvPr id="6" name="Picture 5" descr="Don't forget reminder | 📷 Stock Photos / Fotos Download ..."/>
          <p:cNvPicPr>
            <a:picLocks noChangeAspect="1"/>
          </p:cNvPicPr>
          <p:nvPr/>
        </p:nvPicPr>
        <p:blipFill rotWithShape="1">
          <a:blip r:embed="rId2">
            <a:extLst>
              <a:ext uri="{28A0092B-C50C-407E-A947-70E740481C1C}">
                <a14:useLocalDpi xmlns:a14="http://schemas.microsoft.com/office/drawing/2010/main" val="0"/>
              </a:ext>
            </a:extLst>
          </a:blip>
          <a:srcRect l="28824" t="30303" r="30913" b="18787"/>
          <a:stretch/>
        </p:blipFill>
        <p:spPr>
          <a:xfrm>
            <a:off x="286327" y="249381"/>
            <a:ext cx="3916218" cy="3491346"/>
          </a:xfrm>
          <a:prstGeom prst="rect">
            <a:avLst/>
          </a:prstGeom>
        </p:spPr>
      </p:pic>
    </p:spTree>
    <p:extLst>
      <p:ext uri="{BB962C8B-B14F-4D97-AF65-F5344CB8AC3E}">
        <p14:creationId xmlns:p14="http://schemas.microsoft.com/office/powerpoint/2010/main" val="389964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4068" y="4303455"/>
            <a:ext cx="9537932" cy="2554545"/>
          </a:xfrm>
          <a:prstGeom prst="rect">
            <a:avLst/>
          </a:prstGeom>
          <a:noFill/>
        </p:spPr>
        <p:txBody>
          <a:bodyPr wrap="square" rtlCol="0">
            <a:spAutoFit/>
          </a:bodyPr>
          <a:lstStyle/>
          <a:p>
            <a:r>
              <a:rPr lang="en-US" sz="3200" dirty="0">
                <a:solidFill>
                  <a:srgbClr val="FFC000"/>
                </a:solidFill>
              </a:rPr>
              <a:t>Thank you for your support! If you have questions, you can reach out to the middle school in which your child is assigned for the 2023-2024 school year. </a:t>
            </a:r>
          </a:p>
          <a:p>
            <a:endParaRPr lang="en-US" sz="3200" dirty="0">
              <a:solidFill>
                <a:srgbClr val="FFC000"/>
              </a:solidFill>
            </a:endParaRPr>
          </a:p>
          <a:p>
            <a:pPr algn="ctr"/>
            <a:r>
              <a:rPr lang="en-US" sz="3200" dirty="0">
                <a:solidFill>
                  <a:srgbClr val="FFC000"/>
                </a:solidFill>
              </a:rPr>
              <a:t>Thank you parents!!</a:t>
            </a:r>
          </a:p>
        </p:txBody>
      </p:sp>
      <p:pic>
        <p:nvPicPr>
          <p:cNvPr id="3" name="Picture 2" descr="Thank you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45" y="143691"/>
            <a:ext cx="9054131" cy="4650377"/>
          </a:xfrm>
          <a:prstGeom prst="rect">
            <a:avLst/>
          </a:prstGeom>
        </p:spPr>
      </p:pic>
    </p:spTree>
    <p:extLst>
      <p:ext uri="{BB962C8B-B14F-4D97-AF65-F5344CB8AC3E}">
        <p14:creationId xmlns:p14="http://schemas.microsoft.com/office/powerpoint/2010/main" val="307279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92" y="138234"/>
            <a:ext cx="7382828" cy="1478570"/>
          </a:xfrm>
        </p:spPr>
        <p:txBody>
          <a:bodyPr vert="horz" lIns="91440" tIns="45720" rIns="91440" bIns="45720" rtlCol="0" anchor="b">
            <a:noAutofit/>
          </a:bodyPr>
          <a:lstStyle/>
          <a:p>
            <a:r>
              <a:rPr lang="en-US" sz="6000" b="1" dirty="0">
                <a:solidFill>
                  <a:srgbClr val="FFC000"/>
                </a:solidFill>
              </a:rPr>
              <a:t>Prepare For New Academic Challenges</a:t>
            </a:r>
          </a:p>
        </p:txBody>
      </p:sp>
      <p:sp>
        <p:nvSpPr>
          <p:cNvPr id="3" name="Content Placeholder 2"/>
          <p:cNvSpPr>
            <a:spLocks noGrp="1"/>
          </p:cNvSpPr>
          <p:nvPr>
            <p:ph sz="half" idx="1"/>
          </p:nvPr>
        </p:nvSpPr>
        <p:spPr>
          <a:xfrm>
            <a:off x="105092" y="1650048"/>
            <a:ext cx="10227628" cy="3541714"/>
          </a:xfrm>
        </p:spPr>
        <p:txBody>
          <a:bodyPr vert="horz" lIns="91440" tIns="45720" rIns="91440" bIns="45720" rtlCol="0">
            <a:noAutofit/>
          </a:bodyPr>
          <a:lstStyle/>
          <a:p>
            <a:r>
              <a:rPr lang="en-US" sz="3800" dirty="0">
                <a:solidFill>
                  <a:srgbClr val="FFC000"/>
                </a:solidFill>
              </a:rPr>
              <a:t>Expect a lot from your child</a:t>
            </a:r>
          </a:p>
          <a:p>
            <a:r>
              <a:rPr lang="en-US" sz="3800" dirty="0">
                <a:solidFill>
                  <a:srgbClr val="FFC000"/>
                </a:solidFill>
              </a:rPr>
              <a:t>Stay positive</a:t>
            </a:r>
          </a:p>
          <a:p>
            <a:r>
              <a:rPr lang="en-US" sz="3800" dirty="0">
                <a:solidFill>
                  <a:srgbClr val="FFC000"/>
                </a:solidFill>
              </a:rPr>
              <a:t>Ask about school everyday</a:t>
            </a:r>
          </a:p>
          <a:p>
            <a:r>
              <a:rPr lang="en-US" sz="3800" dirty="0">
                <a:solidFill>
                  <a:srgbClr val="FFC000"/>
                </a:solidFill>
              </a:rPr>
              <a:t>Help your child learn to manage time</a:t>
            </a:r>
          </a:p>
          <a:p>
            <a:r>
              <a:rPr lang="en-US" sz="3800" dirty="0">
                <a:solidFill>
                  <a:srgbClr val="FFC000"/>
                </a:solidFill>
              </a:rPr>
              <a:t>Learn to manage changing classes</a:t>
            </a:r>
          </a:p>
          <a:p>
            <a:r>
              <a:rPr lang="en-US" sz="3800" dirty="0">
                <a:solidFill>
                  <a:srgbClr val="FFC000"/>
                </a:solidFill>
              </a:rPr>
              <a:t>Teach your child good organizational skills</a:t>
            </a:r>
          </a:p>
          <a:p>
            <a:r>
              <a:rPr lang="en-US" sz="3800" dirty="0">
                <a:solidFill>
                  <a:srgbClr val="FFC000"/>
                </a:solidFill>
              </a:rPr>
              <a:t>Get a planner</a:t>
            </a:r>
          </a:p>
        </p:txBody>
      </p:sp>
      <p:pic>
        <p:nvPicPr>
          <p:cNvPr id="4" name="Picture 3" descr="utaklaya: Academics: What did You Get from Being on T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773" y="1933234"/>
            <a:ext cx="3679227" cy="4924766"/>
          </a:xfrm>
          <a:prstGeom prst="rect">
            <a:avLst/>
          </a:prstGeom>
        </p:spPr>
      </p:pic>
    </p:spTree>
    <p:extLst>
      <p:ext uri="{BB962C8B-B14F-4D97-AF65-F5344CB8AC3E}">
        <p14:creationId xmlns:p14="http://schemas.microsoft.com/office/powerpoint/2010/main" val="117240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2823" y="196191"/>
            <a:ext cx="7729804" cy="1569660"/>
          </a:xfrm>
          <a:prstGeom prst="rect">
            <a:avLst/>
          </a:prstGeom>
          <a:noFill/>
        </p:spPr>
        <p:txBody>
          <a:bodyPr wrap="square" rtlCol="0">
            <a:spAutoFit/>
          </a:bodyPr>
          <a:lstStyle/>
          <a:p>
            <a:r>
              <a:rPr lang="en-US" sz="4800" b="1" dirty="0">
                <a:solidFill>
                  <a:srgbClr val="FFC000"/>
                </a:solidFill>
              </a:rPr>
              <a:t>What Parents Can Do To Help With Middle School Success:</a:t>
            </a:r>
          </a:p>
        </p:txBody>
      </p:sp>
      <p:sp>
        <p:nvSpPr>
          <p:cNvPr id="3" name="TextBox 2"/>
          <p:cNvSpPr txBox="1"/>
          <p:nvPr/>
        </p:nvSpPr>
        <p:spPr>
          <a:xfrm>
            <a:off x="2526632" y="2057399"/>
            <a:ext cx="9348536"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C000"/>
                </a:solidFill>
              </a:rPr>
              <a:t>Make sure you have an Infinite Campus Login to check your child’s grades and attendance.</a:t>
            </a:r>
          </a:p>
          <a:p>
            <a:pPr marL="285750" indent="-285750">
              <a:buFont typeface="Arial" panose="020B0604020202020204" pitchFamily="34" charset="0"/>
              <a:buChar char="•"/>
            </a:pPr>
            <a:r>
              <a:rPr lang="en-US" sz="2800" dirty="0">
                <a:solidFill>
                  <a:srgbClr val="FFC000"/>
                </a:solidFill>
              </a:rPr>
              <a:t>Stay in contact with the school.</a:t>
            </a:r>
          </a:p>
          <a:p>
            <a:pPr marL="285750" indent="-285750">
              <a:buFont typeface="Arial" panose="020B0604020202020204" pitchFamily="34" charset="0"/>
              <a:buChar char="•"/>
            </a:pPr>
            <a:r>
              <a:rPr lang="en-US" sz="2800" dirty="0">
                <a:solidFill>
                  <a:srgbClr val="FFC000"/>
                </a:solidFill>
              </a:rPr>
              <a:t>Get to know the counselor and parent liaison.</a:t>
            </a:r>
          </a:p>
          <a:p>
            <a:pPr marL="285750" indent="-285750">
              <a:buFont typeface="Arial" panose="020B0604020202020204" pitchFamily="34" charset="0"/>
              <a:buChar char="•"/>
            </a:pPr>
            <a:r>
              <a:rPr lang="en-US" sz="2800" dirty="0">
                <a:solidFill>
                  <a:srgbClr val="FFC000"/>
                </a:solidFill>
              </a:rPr>
              <a:t>Attend parent meetings.</a:t>
            </a:r>
          </a:p>
          <a:p>
            <a:pPr marL="285750" indent="-285750">
              <a:buFont typeface="Arial" panose="020B0604020202020204" pitchFamily="34" charset="0"/>
              <a:buChar char="•"/>
            </a:pPr>
            <a:r>
              <a:rPr lang="en-US" sz="2800" dirty="0">
                <a:solidFill>
                  <a:srgbClr val="FFC000"/>
                </a:solidFill>
              </a:rPr>
              <a:t>Know what is going on with your child academically.</a:t>
            </a:r>
          </a:p>
          <a:p>
            <a:pPr marL="285750" indent="-285750">
              <a:buFont typeface="Arial" panose="020B0604020202020204" pitchFamily="34" charset="0"/>
              <a:buChar char="•"/>
            </a:pPr>
            <a:r>
              <a:rPr lang="en-US" sz="2800" dirty="0">
                <a:solidFill>
                  <a:srgbClr val="FFC000"/>
                </a:solidFill>
              </a:rPr>
              <a:t>Be familiar with high school requirements.</a:t>
            </a:r>
          </a:p>
          <a:p>
            <a:pPr marL="285750" indent="-285750">
              <a:buFont typeface="Arial" panose="020B0604020202020204" pitchFamily="34" charset="0"/>
              <a:buChar char="•"/>
            </a:pPr>
            <a:r>
              <a:rPr lang="en-US" sz="2800" dirty="0">
                <a:solidFill>
                  <a:srgbClr val="FFC000"/>
                </a:solidFill>
              </a:rPr>
              <a:t>Be involved with your child’s education.</a:t>
            </a:r>
          </a:p>
          <a:p>
            <a:pPr marL="285750" indent="-285750">
              <a:buFont typeface="Arial" panose="020B0604020202020204" pitchFamily="34" charset="0"/>
              <a:buChar char="•"/>
            </a:pPr>
            <a:r>
              <a:rPr lang="en-US" sz="2800" dirty="0">
                <a:solidFill>
                  <a:srgbClr val="FFC000"/>
                </a:solidFill>
              </a:rPr>
              <a:t>Have regular discussions with your child about their future.</a:t>
            </a:r>
          </a:p>
          <a:p>
            <a:endParaRPr lang="en-US" dirty="0">
              <a:solidFill>
                <a:srgbClr val="FFC000"/>
              </a:solidFill>
            </a:endParaRPr>
          </a:p>
          <a:p>
            <a:endParaRPr lang="en-US" dirty="0"/>
          </a:p>
        </p:txBody>
      </p:sp>
      <p:pic>
        <p:nvPicPr>
          <p:cNvPr id="4" name="Picture 3"/>
          <p:cNvPicPr>
            <a:picLocks noChangeAspect="1"/>
          </p:cNvPicPr>
          <p:nvPr/>
        </p:nvPicPr>
        <p:blipFill>
          <a:blip r:embed="rId2"/>
          <a:stretch>
            <a:fillRect/>
          </a:stretch>
        </p:blipFill>
        <p:spPr>
          <a:xfrm>
            <a:off x="137926" y="1518823"/>
            <a:ext cx="2201887" cy="2923134"/>
          </a:xfrm>
          <a:prstGeom prst="rect">
            <a:avLst/>
          </a:prstGeom>
        </p:spPr>
      </p:pic>
    </p:spTree>
    <p:extLst>
      <p:ext uri="{BB962C8B-B14F-4D97-AF65-F5344CB8AC3E}">
        <p14:creationId xmlns:p14="http://schemas.microsoft.com/office/powerpoint/2010/main" val="257276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506662"/>
            <a:ext cx="6142182" cy="4351338"/>
          </a:xfrm>
        </p:spPr>
        <p:txBody>
          <a:bodyPr>
            <a:normAutofit lnSpcReduction="10000"/>
          </a:bodyPr>
          <a:lstStyle/>
          <a:p>
            <a:pPr marL="0" indent="0">
              <a:buNone/>
            </a:pPr>
            <a:r>
              <a:rPr lang="en-US" dirty="0">
                <a:solidFill>
                  <a:srgbClr val="FFC000"/>
                </a:solidFill>
              </a:rPr>
              <a:t>Parents, if you don’t have access to your kids grades online for Infinite Campus, you can now create  your own account. You can check grades for each class, check attendance, and more. </a:t>
            </a:r>
          </a:p>
          <a:p>
            <a:pPr marL="0" indent="0">
              <a:buNone/>
            </a:pPr>
            <a:r>
              <a:rPr lang="en-US" dirty="0">
                <a:solidFill>
                  <a:srgbClr val="FFC000"/>
                </a:solidFill>
              </a:rPr>
              <a:t>You can get notifications every time grades are entered by the teacher. This will allow you to keep up with what assignments are completed or what assignments are late. </a:t>
            </a:r>
          </a:p>
        </p:txBody>
      </p:sp>
      <p:sp>
        <p:nvSpPr>
          <p:cNvPr id="4" name="Content Placeholder 3"/>
          <p:cNvSpPr>
            <a:spLocks noGrp="1"/>
          </p:cNvSpPr>
          <p:nvPr>
            <p:ph sz="half" idx="2"/>
          </p:nvPr>
        </p:nvSpPr>
        <p:spPr>
          <a:xfrm>
            <a:off x="7010400" y="2414298"/>
            <a:ext cx="5181600" cy="4351338"/>
          </a:xfrm>
        </p:spPr>
        <p:txBody>
          <a:bodyPr>
            <a:normAutofit lnSpcReduction="10000"/>
          </a:bodyPr>
          <a:lstStyle/>
          <a:p>
            <a:pPr marL="0" indent="0">
              <a:buNone/>
            </a:pPr>
            <a:r>
              <a:rPr lang="en-US" dirty="0">
                <a:solidFill>
                  <a:srgbClr val="FFC000"/>
                </a:solidFill>
              </a:rPr>
              <a:t>There is an Infinite Campus App to check grades on your phone. The app is called Campus Portal and looks like the picture above. It is available on Apple and Android phones. You will have access to grades right at your fingertips.</a:t>
            </a:r>
          </a:p>
          <a:p>
            <a:pPr marL="0" indent="0">
              <a:buNone/>
            </a:pPr>
            <a:r>
              <a:rPr lang="en-US" dirty="0">
                <a:solidFill>
                  <a:srgbClr val="FFC000"/>
                </a:solidFill>
              </a:rPr>
              <a:t>Also, your students can download the student app to teach them responsibility in keeping up with their own assignments and grades. </a:t>
            </a:r>
          </a:p>
        </p:txBody>
      </p:sp>
      <p:pic>
        <p:nvPicPr>
          <p:cNvPr id="5" name="Picture 4"/>
          <p:cNvPicPr>
            <a:picLocks noChangeAspect="1"/>
          </p:cNvPicPr>
          <p:nvPr/>
        </p:nvPicPr>
        <p:blipFill>
          <a:blip r:embed="rId2"/>
          <a:stretch>
            <a:fillRect/>
          </a:stretch>
        </p:blipFill>
        <p:spPr>
          <a:xfrm>
            <a:off x="1339884" y="18472"/>
            <a:ext cx="2201887" cy="2364509"/>
          </a:xfrm>
          <a:prstGeom prst="rect">
            <a:avLst/>
          </a:prstGeom>
        </p:spPr>
      </p:pic>
      <p:pic>
        <p:nvPicPr>
          <p:cNvPr id="6" name="Picture 5"/>
          <p:cNvPicPr>
            <a:picLocks noChangeAspect="1"/>
          </p:cNvPicPr>
          <p:nvPr/>
        </p:nvPicPr>
        <p:blipFill>
          <a:blip r:embed="rId3"/>
          <a:stretch>
            <a:fillRect/>
          </a:stretch>
        </p:blipFill>
        <p:spPr>
          <a:xfrm>
            <a:off x="8410202" y="0"/>
            <a:ext cx="2201886" cy="2271235"/>
          </a:xfrm>
          <a:prstGeom prst="rect">
            <a:avLst/>
          </a:prstGeom>
        </p:spPr>
      </p:pic>
    </p:spTree>
    <p:extLst>
      <p:ext uri="{BB962C8B-B14F-4D97-AF65-F5344CB8AC3E}">
        <p14:creationId xmlns:p14="http://schemas.microsoft.com/office/powerpoint/2010/main" val="346654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ormacionCivicayEticaII - Tema 2. Aprender a tomar ..."/>
          <p:cNvPicPr>
            <a:picLocks noGrp="1" noChangeAspect="1"/>
          </p:cNvPicPr>
          <p:nvPr>
            <p:ph sz="half" idx="2"/>
          </p:nvPr>
        </p:nvPicPr>
        <p:blipFill rotWithShape="1">
          <a:blip r:embed="rId2"/>
          <a:srcRect l="17734" r="22877" b="-1"/>
          <a:stretch/>
        </p:blipFill>
        <p:spPr>
          <a:xfrm>
            <a:off x="-5597" y="10"/>
            <a:ext cx="6101597" cy="6857990"/>
          </a:xfrm>
          <a:prstGeom prst="rect">
            <a:avLst/>
          </a:prstGeom>
        </p:spPr>
      </p:pic>
      <p:sp>
        <p:nvSpPr>
          <p:cNvPr id="2" name="Title 1"/>
          <p:cNvSpPr>
            <a:spLocks noGrp="1"/>
          </p:cNvSpPr>
          <p:nvPr>
            <p:ph type="title"/>
          </p:nvPr>
        </p:nvSpPr>
        <p:spPr>
          <a:xfrm>
            <a:off x="6258561" y="476278"/>
            <a:ext cx="5469570" cy="1478570"/>
          </a:xfrm>
        </p:spPr>
        <p:txBody>
          <a:bodyPr vert="horz" lIns="91440" tIns="45720" rIns="91440" bIns="45720" rtlCol="0" anchor="ctr">
            <a:noAutofit/>
          </a:bodyPr>
          <a:lstStyle/>
          <a:p>
            <a:r>
              <a:rPr lang="en-US" sz="6000" b="1" dirty="0">
                <a:solidFill>
                  <a:srgbClr val="FFC000"/>
                </a:solidFill>
              </a:rPr>
              <a:t>Talk about the move: It’s a New Environment!</a:t>
            </a:r>
          </a:p>
        </p:txBody>
      </p:sp>
      <p:sp>
        <p:nvSpPr>
          <p:cNvPr id="3" name="Content Placeholder 2"/>
          <p:cNvSpPr>
            <a:spLocks noGrp="1"/>
          </p:cNvSpPr>
          <p:nvPr>
            <p:ph sz="half" idx="1"/>
          </p:nvPr>
        </p:nvSpPr>
        <p:spPr>
          <a:xfrm>
            <a:off x="6346825" y="3031807"/>
            <a:ext cx="4598986" cy="3541714"/>
          </a:xfrm>
        </p:spPr>
        <p:txBody>
          <a:bodyPr vert="horz" lIns="91440" tIns="45720" rIns="91440" bIns="45720" rtlCol="0">
            <a:normAutofit/>
          </a:bodyPr>
          <a:lstStyle/>
          <a:p>
            <a:r>
              <a:rPr lang="en-US" dirty="0">
                <a:solidFill>
                  <a:srgbClr val="FFC000"/>
                </a:solidFill>
              </a:rPr>
              <a:t>Take a tour of the school</a:t>
            </a:r>
          </a:p>
          <a:p>
            <a:r>
              <a:rPr lang="en-US" dirty="0">
                <a:solidFill>
                  <a:srgbClr val="FFC000"/>
                </a:solidFill>
              </a:rPr>
              <a:t>Meet his/her teachers, if possible</a:t>
            </a:r>
          </a:p>
          <a:p>
            <a:r>
              <a:rPr lang="en-US" dirty="0">
                <a:solidFill>
                  <a:srgbClr val="FFC000"/>
                </a:solidFill>
              </a:rPr>
              <a:t>Review the route to school or the bus stop</a:t>
            </a:r>
          </a:p>
          <a:p>
            <a:r>
              <a:rPr lang="en-US" dirty="0">
                <a:solidFill>
                  <a:srgbClr val="FFC000"/>
                </a:solidFill>
              </a:rPr>
              <a:t>Go over the school handbook</a:t>
            </a:r>
          </a:p>
        </p:txBody>
      </p:sp>
    </p:spTree>
    <p:extLst>
      <p:ext uri="{BB962C8B-B14F-4D97-AF65-F5344CB8AC3E}">
        <p14:creationId xmlns:p14="http://schemas.microsoft.com/office/powerpoint/2010/main" val="429369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963" y="-248083"/>
            <a:ext cx="6911110" cy="1325563"/>
          </a:xfrm>
        </p:spPr>
        <p:txBody>
          <a:bodyPr/>
          <a:lstStyle/>
          <a:p>
            <a:r>
              <a:rPr lang="en-US" b="1" dirty="0">
                <a:solidFill>
                  <a:srgbClr val="FFC000"/>
                </a:solidFill>
              </a:rPr>
              <a:t>Elementary Vs. Middle School</a:t>
            </a:r>
          </a:p>
        </p:txBody>
      </p:sp>
      <p:sp>
        <p:nvSpPr>
          <p:cNvPr id="3" name="Content Placeholder 2"/>
          <p:cNvSpPr>
            <a:spLocks noGrp="1"/>
          </p:cNvSpPr>
          <p:nvPr>
            <p:ph sz="half" idx="1"/>
          </p:nvPr>
        </p:nvSpPr>
        <p:spPr>
          <a:xfrm>
            <a:off x="270163" y="1518846"/>
            <a:ext cx="5181600" cy="4351338"/>
          </a:xfrm>
        </p:spPr>
        <p:txBody>
          <a:bodyPr>
            <a:normAutofit fontScale="70000" lnSpcReduction="20000"/>
          </a:bodyPr>
          <a:lstStyle/>
          <a:p>
            <a:pPr marL="0" indent="0">
              <a:buNone/>
            </a:pPr>
            <a:r>
              <a:rPr lang="en-US" b="1" dirty="0">
                <a:solidFill>
                  <a:srgbClr val="FFC000"/>
                </a:solidFill>
              </a:rPr>
              <a:t>Elementary</a:t>
            </a:r>
          </a:p>
          <a:p>
            <a:r>
              <a:rPr lang="en-US" dirty="0">
                <a:solidFill>
                  <a:srgbClr val="FFC000"/>
                </a:solidFill>
              </a:rPr>
              <a:t>Most elementary 5</a:t>
            </a:r>
            <a:r>
              <a:rPr lang="en-US" baseline="30000" dirty="0">
                <a:solidFill>
                  <a:srgbClr val="FFC000"/>
                </a:solidFill>
              </a:rPr>
              <a:t>th</a:t>
            </a:r>
            <a:r>
              <a:rPr lang="en-US" dirty="0">
                <a:solidFill>
                  <a:srgbClr val="FFC000"/>
                </a:solidFill>
              </a:rPr>
              <a:t> grade classes are self contained with a few changing classes 2-3 times per day.  </a:t>
            </a:r>
          </a:p>
          <a:p>
            <a:r>
              <a:rPr lang="en-US" dirty="0">
                <a:solidFill>
                  <a:srgbClr val="FFC000"/>
                </a:solidFill>
              </a:rPr>
              <a:t>Classwork and projects are easier to manage.</a:t>
            </a:r>
          </a:p>
          <a:p>
            <a:r>
              <a:rPr lang="en-US" dirty="0">
                <a:solidFill>
                  <a:srgbClr val="FFC000"/>
                </a:solidFill>
              </a:rPr>
              <a:t>Elementary students may or may not have homework every night.</a:t>
            </a:r>
          </a:p>
          <a:p>
            <a:r>
              <a:rPr lang="en-US" dirty="0">
                <a:solidFill>
                  <a:srgbClr val="FFC000"/>
                </a:solidFill>
              </a:rPr>
              <a:t>Personal belongings are kept in the classroom.</a:t>
            </a:r>
          </a:p>
        </p:txBody>
      </p:sp>
      <p:sp>
        <p:nvSpPr>
          <p:cNvPr id="4" name="Content Placeholder 3"/>
          <p:cNvSpPr>
            <a:spLocks noGrp="1"/>
          </p:cNvSpPr>
          <p:nvPr>
            <p:ph sz="half" idx="2"/>
          </p:nvPr>
        </p:nvSpPr>
        <p:spPr>
          <a:xfrm>
            <a:off x="6747593" y="1518846"/>
            <a:ext cx="5181600" cy="4351338"/>
          </a:xfrm>
        </p:spPr>
        <p:txBody>
          <a:bodyPr>
            <a:normAutofit fontScale="70000" lnSpcReduction="20000"/>
          </a:bodyPr>
          <a:lstStyle/>
          <a:p>
            <a:pPr marL="0" indent="0">
              <a:buNone/>
            </a:pPr>
            <a:r>
              <a:rPr lang="en-US" b="1" dirty="0">
                <a:solidFill>
                  <a:srgbClr val="FFC000"/>
                </a:solidFill>
              </a:rPr>
              <a:t>Middle School</a:t>
            </a:r>
          </a:p>
          <a:p>
            <a:r>
              <a:rPr lang="en-US" dirty="0">
                <a:solidFill>
                  <a:srgbClr val="FFC000"/>
                </a:solidFill>
              </a:rPr>
              <a:t>Middle school students change classes 6-7 times per day.</a:t>
            </a:r>
          </a:p>
          <a:p>
            <a:r>
              <a:rPr lang="en-US" dirty="0">
                <a:solidFill>
                  <a:srgbClr val="FFC000"/>
                </a:solidFill>
              </a:rPr>
              <a:t>Classwork and projects take more effort to manage because of having multiple classes/teachers. </a:t>
            </a:r>
          </a:p>
          <a:p>
            <a:r>
              <a:rPr lang="en-US" dirty="0">
                <a:solidFill>
                  <a:srgbClr val="FFC000"/>
                </a:solidFill>
              </a:rPr>
              <a:t>Schoolwork is more challenging.</a:t>
            </a:r>
          </a:p>
          <a:p>
            <a:r>
              <a:rPr lang="en-US" dirty="0">
                <a:solidFill>
                  <a:srgbClr val="FFC000"/>
                </a:solidFill>
              </a:rPr>
              <a:t>Middle school students have more homework to manage from multiple teachers. </a:t>
            </a:r>
          </a:p>
          <a:p>
            <a:r>
              <a:rPr lang="en-US" dirty="0">
                <a:solidFill>
                  <a:srgbClr val="FFC000"/>
                </a:solidFill>
              </a:rPr>
              <a:t>Personal belongings are kept in lockers. Students have an allotted amount of time between classes.</a:t>
            </a:r>
          </a:p>
          <a:p>
            <a:r>
              <a:rPr lang="en-US" dirty="0">
                <a:solidFill>
                  <a:srgbClr val="FFC000"/>
                </a:solidFill>
              </a:rPr>
              <a:t>Different middle schools have different requirements for what types of </a:t>
            </a:r>
            <a:r>
              <a:rPr lang="en-US" dirty="0" err="1">
                <a:solidFill>
                  <a:srgbClr val="FFC000"/>
                </a:solidFill>
              </a:rPr>
              <a:t>bookbags</a:t>
            </a:r>
            <a:r>
              <a:rPr lang="en-US" dirty="0">
                <a:solidFill>
                  <a:srgbClr val="FFC000"/>
                </a:solidFill>
              </a:rPr>
              <a:t> that are allowed.</a:t>
            </a:r>
          </a:p>
          <a:p>
            <a:endParaRPr lang="en-US" dirty="0"/>
          </a:p>
          <a:p>
            <a:endParaRPr lang="en-US" dirty="0"/>
          </a:p>
        </p:txBody>
      </p:sp>
      <p:pic>
        <p:nvPicPr>
          <p:cNvPr id="5" name="Picture 4" descr="Duel Free Stock Photo - Public Domain Pictures"/>
          <p:cNvPicPr>
            <a:picLocks noChangeAspect="1"/>
          </p:cNvPicPr>
          <p:nvPr/>
        </p:nvPicPr>
        <p:blipFill rotWithShape="1">
          <a:blip r:embed="rId2">
            <a:extLst>
              <a:ext uri="{28A0092B-C50C-407E-A947-70E740481C1C}">
                <a14:useLocalDpi xmlns:a14="http://schemas.microsoft.com/office/drawing/2010/main" val="0"/>
              </a:ext>
            </a:extLst>
          </a:blip>
          <a:srcRect l="14141" t="16629" r="20984" b="24857"/>
          <a:stretch/>
        </p:blipFill>
        <p:spPr>
          <a:xfrm rot="20292200">
            <a:off x="5460275" y="2696784"/>
            <a:ext cx="1031966" cy="836024"/>
          </a:xfrm>
          <a:prstGeom prst="rect">
            <a:avLst/>
          </a:prstGeom>
        </p:spPr>
      </p:pic>
    </p:spTree>
    <p:extLst>
      <p:ext uri="{BB962C8B-B14F-4D97-AF65-F5344CB8AC3E}">
        <p14:creationId xmlns:p14="http://schemas.microsoft.com/office/powerpoint/2010/main" val="118758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027" y="1418961"/>
            <a:ext cx="5181600" cy="4351338"/>
          </a:xfrm>
        </p:spPr>
        <p:txBody>
          <a:bodyPr>
            <a:normAutofit/>
          </a:bodyPr>
          <a:lstStyle/>
          <a:p>
            <a:pPr marL="0" indent="0">
              <a:buNone/>
            </a:pPr>
            <a:r>
              <a:rPr lang="en-US" sz="2600" b="1" dirty="0">
                <a:solidFill>
                  <a:srgbClr val="FFC000"/>
                </a:solidFill>
              </a:rPr>
              <a:t>Elementary</a:t>
            </a:r>
          </a:p>
          <a:p>
            <a:r>
              <a:rPr lang="en-US" sz="2600" dirty="0">
                <a:solidFill>
                  <a:srgbClr val="FFC000"/>
                </a:solidFill>
              </a:rPr>
              <a:t>Students in grades 3-5 take the Georgia Milestones (GMAS). All students in grades 3-5 take the Reading and Math assessments, but 5</a:t>
            </a:r>
            <a:r>
              <a:rPr lang="en-US" sz="2600" baseline="30000" dirty="0">
                <a:solidFill>
                  <a:srgbClr val="FFC000"/>
                </a:solidFill>
              </a:rPr>
              <a:t>th</a:t>
            </a:r>
            <a:r>
              <a:rPr lang="en-US" sz="2600" dirty="0">
                <a:solidFill>
                  <a:srgbClr val="FFC000"/>
                </a:solidFill>
              </a:rPr>
              <a:t> grade students will also take the Science and Social Studies assessments.</a:t>
            </a:r>
          </a:p>
          <a:p>
            <a:r>
              <a:rPr lang="en-US" sz="2600" dirty="0">
                <a:solidFill>
                  <a:srgbClr val="FFC000"/>
                </a:solidFill>
              </a:rPr>
              <a:t>Elementary students take P.E. three times a week.</a:t>
            </a:r>
          </a:p>
        </p:txBody>
      </p:sp>
      <p:sp>
        <p:nvSpPr>
          <p:cNvPr id="4" name="Content Placeholder 3"/>
          <p:cNvSpPr>
            <a:spLocks noGrp="1"/>
          </p:cNvSpPr>
          <p:nvPr>
            <p:ph sz="half" idx="2"/>
          </p:nvPr>
        </p:nvSpPr>
        <p:spPr>
          <a:xfrm>
            <a:off x="6740897" y="1418961"/>
            <a:ext cx="5181600" cy="4351338"/>
          </a:xfrm>
        </p:spPr>
        <p:txBody>
          <a:bodyPr>
            <a:noAutofit/>
          </a:bodyPr>
          <a:lstStyle/>
          <a:p>
            <a:pPr marL="0" indent="0">
              <a:buNone/>
            </a:pPr>
            <a:r>
              <a:rPr lang="en-US" sz="2600" b="1" dirty="0">
                <a:solidFill>
                  <a:srgbClr val="FFC000"/>
                </a:solidFill>
              </a:rPr>
              <a:t>Middle School</a:t>
            </a:r>
          </a:p>
          <a:p>
            <a:r>
              <a:rPr lang="en-US" sz="2600" dirty="0">
                <a:solidFill>
                  <a:srgbClr val="FFC000"/>
                </a:solidFill>
              </a:rPr>
              <a:t>Students in grades 6-8 take Georgia Milestones (GMAS). All students in grades 6-8 take the Reading and Math assessments, but 8</a:t>
            </a:r>
            <a:r>
              <a:rPr lang="en-US" sz="2600" baseline="30000" dirty="0">
                <a:solidFill>
                  <a:srgbClr val="FFC000"/>
                </a:solidFill>
              </a:rPr>
              <a:t>th</a:t>
            </a:r>
            <a:r>
              <a:rPr lang="en-US" sz="2600" dirty="0">
                <a:solidFill>
                  <a:srgbClr val="FFC000"/>
                </a:solidFill>
              </a:rPr>
              <a:t> grade students will also take the Science and Social Studies assessments. Algebra I students will take the End of Course test for GMAS.</a:t>
            </a:r>
          </a:p>
          <a:p>
            <a:r>
              <a:rPr lang="en-US" sz="2600" dirty="0">
                <a:solidFill>
                  <a:srgbClr val="FFC000"/>
                </a:solidFill>
              </a:rPr>
              <a:t>Middle school students take P.E. every day and must dress out.</a:t>
            </a:r>
          </a:p>
        </p:txBody>
      </p:sp>
      <p:sp>
        <p:nvSpPr>
          <p:cNvPr id="6" name="Title 1"/>
          <p:cNvSpPr>
            <a:spLocks noGrp="1"/>
          </p:cNvSpPr>
          <p:nvPr>
            <p:ph type="title"/>
          </p:nvPr>
        </p:nvSpPr>
        <p:spPr>
          <a:xfrm>
            <a:off x="2762827" y="-220374"/>
            <a:ext cx="6911110" cy="1325563"/>
          </a:xfrm>
        </p:spPr>
        <p:txBody>
          <a:bodyPr/>
          <a:lstStyle/>
          <a:p>
            <a:r>
              <a:rPr lang="en-US" b="1" dirty="0">
                <a:solidFill>
                  <a:srgbClr val="FFC000"/>
                </a:solidFill>
              </a:rPr>
              <a:t>Elementary Vs. Middle School</a:t>
            </a:r>
          </a:p>
        </p:txBody>
      </p:sp>
      <p:pic>
        <p:nvPicPr>
          <p:cNvPr id="2" name="Picture 1" descr="Duel Free Stock Photo - Public Domain Pictures"/>
          <p:cNvPicPr>
            <a:picLocks noChangeAspect="1"/>
          </p:cNvPicPr>
          <p:nvPr/>
        </p:nvPicPr>
        <p:blipFill rotWithShape="1">
          <a:blip r:embed="rId2">
            <a:extLst>
              <a:ext uri="{28A0092B-C50C-407E-A947-70E740481C1C}">
                <a14:useLocalDpi xmlns:a14="http://schemas.microsoft.com/office/drawing/2010/main" val="0"/>
              </a:ext>
            </a:extLst>
          </a:blip>
          <a:srcRect l="14141" t="16629" r="20984" b="24857"/>
          <a:stretch/>
        </p:blipFill>
        <p:spPr>
          <a:xfrm rot="20292200">
            <a:off x="5525589" y="2952206"/>
            <a:ext cx="1031966" cy="836024"/>
          </a:xfrm>
          <a:prstGeom prst="rect">
            <a:avLst/>
          </a:prstGeom>
        </p:spPr>
      </p:pic>
    </p:spTree>
    <p:extLst>
      <p:ext uri="{BB962C8B-B14F-4D97-AF65-F5344CB8AC3E}">
        <p14:creationId xmlns:p14="http://schemas.microsoft.com/office/powerpoint/2010/main" val="55363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2" y="125247"/>
            <a:ext cx="9905998" cy="1221971"/>
          </a:xfrm>
        </p:spPr>
        <p:txBody>
          <a:bodyPr>
            <a:normAutofit/>
          </a:bodyPr>
          <a:lstStyle/>
          <a:p>
            <a:r>
              <a:rPr lang="en-US" sz="6000" b="1" dirty="0">
                <a:solidFill>
                  <a:srgbClr val="FFC000"/>
                </a:solidFill>
              </a:rPr>
              <a:t>Make sure they are ready!</a:t>
            </a:r>
          </a:p>
        </p:txBody>
      </p:sp>
      <p:sp>
        <p:nvSpPr>
          <p:cNvPr id="5" name="Content Placeholder 4"/>
          <p:cNvSpPr>
            <a:spLocks noGrp="1"/>
          </p:cNvSpPr>
          <p:nvPr>
            <p:ph idx="1"/>
          </p:nvPr>
        </p:nvSpPr>
        <p:spPr>
          <a:xfrm>
            <a:off x="1019722" y="1347218"/>
            <a:ext cx="9905999" cy="5338669"/>
          </a:xfrm>
        </p:spPr>
        <p:txBody>
          <a:bodyPr>
            <a:normAutofit fontScale="92500" lnSpcReduction="20000"/>
          </a:bodyPr>
          <a:lstStyle/>
          <a:p>
            <a:r>
              <a:rPr lang="en-US" dirty="0">
                <a:solidFill>
                  <a:srgbClr val="FFC000"/>
                </a:solidFill>
              </a:rPr>
              <a:t>Read and comprehend nonfiction, fiction, dramas, and poems</a:t>
            </a:r>
          </a:p>
          <a:p>
            <a:r>
              <a:rPr lang="en-US" dirty="0">
                <a:solidFill>
                  <a:srgbClr val="FFC000"/>
                </a:solidFill>
              </a:rPr>
              <a:t>Write and revise research and reflection papers</a:t>
            </a:r>
          </a:p>
          <a:p>
            <a:r>
              <a:rPr lang="en-US" dirty="0">
                <a:solidFill>
                  <a:srgbClr val="FFC000"/>
                </a:solidFill>
              </a:rPr>
              <a:t>Meaning of unknown and multiple-meaning words and phrases</a:t>
            </a:r>
          </a:p>
          <a:p>
            <a:r>
              <a:rPr lang="en-US" dirty="0">
                <a:solidFill>
                  <a:srgbClr val="FFC000"/>
                </a:solidFill>
              </a:rPr>
              <a:t>Figurative language, word relationships, and nuances in word meanings</a:t>
            </a:r>
          </a:p>
          <a:p>
            <a:r>
              <a:rPr lang="en-US" dirty="0">
                <a:solidFill>
                  <a:srgbClr val="FFC000"/>
                </a:solidFill>
              </a:rPr>
              <a:t>Ratio concepts and using ratio reasoning to solve problems</a:t>
            </a:r>
          </a:p>
          <a:p>
            <a:r>
              <a:rPr lang="en-US" dirty="0">
                <a:solidFill>
                  <a:srgbClr val="FFC000"/>
                </a:solidFill>
              </a:rPr>
              <a:t>Computing multi-digit numbers and finding common factors and multiples</a:t>
            </a:r>
          </a:p>
          <a:p>
            <a:r>
              <a:rPr lang="en-US" dirty="0">
                <a:solidFill>
                  <a:srgbClr val="FFC000"/>
                </a:solidFill>
              </a:rPr>
              <a:t>Applying math to algebraic expressions</a:t>
            </a:r>
          </a:p>
          <a:p>
            <a:r>
              <a:rPr lang="en-US" dirty="0">
                <a:solidFill>
                  <a:srgbClr val="FFC000"/>
                </a:solidFill>
              </a:rPr>
              <a:t>Solving one-variable equations and inequalities</a:t>
            </a:r>
          </a:p>
          <a:p>
            <a:r>
              <a:rPr lang="en-US" dirty="0">
                <a:solidFill>
                  <a:srgbClr val="FFC000"/>
                </a:solidFill>
              </a:rPr>
              <a:t>Reading and comprehending science/technical text according to grade level</a:t>
            </a:r>
          </a:p>
          <a:p>
            <a:r>
              <a:rPr lang="en-US" dirty="0">
                <a:solidFill>
                  <a:srgbClr val="FFC000"/>
                </a:solidFill>
              </a:rPr>
              <a:t>Reading and comprehending history/social studies text according to grade level</a:t>
            </a:r>
          </a:p>
        </p:txBody>
      </p:sp>
    </p:spTree>
    <p:extLst>
      <p:ext uri="{BB962C8B-B14F-4D97-AF65-F5344CB8AC3E}">
        <p14:creationId xmlns:p14="http://schemas.microsoft.com/office/powerpoint/2010/main" val="411315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8875" y="1813690"/>
            <a:ext cx="2926080" cy="5016758"/>
          </a:xfrm>
          <a:prstGeom prst="rect">
            <a:avLst/>
          </a:prstGeom>
          <a:noFill/>
        </p:spPr>
        <p:txBody>
          <a:bodyPr wrap="square" rtlCol="0">
            <a:spAutoFit/>
          </a:bodyPr>
          <a:lstStyle/>
          <a:p>
            <a:r>
              <a:rPr lang="en-US" sz="4000" dirty="0">
                <a:solidFill>
                  <a:srgbClr val="FFC000"/>
                </a:solidFill>
              </a:rPr>
              <a:t>Supplies</a:t>
            </a:r>
          </a:p>
          <a:p>
            <a:r>
              <a:rPr lang="en-US" sz="4000" dirty="0">
                <a:solidFill>
                  <a:srgbClr val="FFC000"/>
                </a:solidFill>
              </a:rPr>
              <a:t>Locker</a:t>
            </a:r>
          </a:p>
          <a:p>
            <a:r>
              <a:rPr lang="en-US" sz="4000" dirty="0">
                <a:solidFill>
                  <a:srgbClr val="FFC000"/>
                </a:solidFill>
              </a:rPr>
              <a:t>Gym</a:t>
            </a:r>
          </a:p>
          <a:p>
            <a:r>
              <a:rPr lang="en-US" sz="4000" dirty="0">
                <a:solidFill>
                  <a:srgbClr val="FFC000"/>
                </a:solidFill>
              </a:rPr>
              <a:t>Clubs</a:t>
            </a:r>
          </a:p>
          <a:p>
            <a:r>
              <a:rPr lang="en-US" sz="4000" dirty="0">
                <a:solidFill>
                  <a:srgbClr val="FFC000"/>
                </a:solidFill>
              </a:rPr>
              <a:t>Cell Phones</a:t>
            </a:r>
          </a:p>
          <a:p>
            <a:r>
              <a:rPr lang="en-US" sz="4000" dirty="0">
                <a:solidFill>
                  <a:srgbClr val="FFC000"/>
                </a:solidFill>
              </a:rPr>
              <a:t>Travel</a:t>
            </a:r>
          </a:p>
          <a:p>
            <a:r>
              <a:rPr lang="en-US" sz="4000" dirty="0">
                <a:solidFill>
                  <a:srgbClr val="FFC000"/>
                </a:solidFill>
              </a:rPr>
              <a:t>Attendance</a:t>
            </a:r>
          </a:p>
          <a:p>
            <a:r>
              <a:rPr lang="en-US" sz="4000" dirty="0">
                <a:solidFill>
                  <a:srgbClr val="FFC000"/>
                </a:solidFill>
              </a:rPr>
              <a:t>Sports</a:t>
            </a:r>
          </a:p>
        </p:txBody>
      </p:sp>
      <p:pic>
        <p:nvPicPr>
          <p:cNvPr id="3" name="Picture 2" descr="marvel cinematic universe - Why are there fake lockers i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608" y="1843668"/>
            <a:ext cx="2565675" cy="1599520"/>
          </a:xfrm>
          <a:prstGeom prst="rect">
            <a:avLst/>
          </a:prstGeom>
        </p:spPr>
      </p:pic>
      <p:pic>
        <p:nvPicPr>
          <p:cNvPr id="4" name="Picture 3" descr="EU deputies support the creation of a Digital Sing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42" y="152139"/>
            <a:ext cx="2565675" cy="1596896"/>
          </a:xfrm>
          <a:prstGeom prst="rect">
            <a:avLst/>
          </a:prstGeom>
        </p:spPr>
      </p:pic>
      <p:pic>
        <p:nvPicPr>
          <p:cNvPr id="5" name="Picture 4" descr="DVIDS - Images - Oshima children join classes at E. C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608" y="3537821"/>
            <a:ext cx="2565675" cy="1596896"/>
          </a:xfrm>
          <a:prstGeom prst="rect">
            <a:avLst/>
          </a:prstGeom>
        </p:spPr>
      </p:pic>
      <p:pic>
        <p:nvPicPr>
          <p:cNvPr id="6" name="Picture 5" descr="Campagna &quot;Tutti i bambini vanno a scuola&quot;, donati migliaia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779" y="149515"/>
            <a:ext cx="2565675" cy="1599520"/>
          </a:xfrm>
          <a:prstGeom prst="rect">
            <a:avLst/>
          </a:prstGeom>
        </p:spPr>
      </p:pic>
      <p:pic>
        <p:nvPicPr>
          <p:cNvPr id="7" name="Picture 6" descr="Excellent Attendance | Sandy Grade Schoo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4441" y="3537821"/>
            <a:ext cx="2565675" cy="1596896"/>
          </a:xfrm>
          <a:prstGeom prst="rect">
            <a:avLst/>
          </a:prstGeom>
        </p:spPr>
      </p:pic>
      <p:sp>
        <p:nvSpPr>
          <p:cNvPr id="8" name="TextBox 7"/>
          <p:cNvSpPr txBox="1"/>
          <p:nvPr/>
        </p:nvSpPr>
        <p:spPr>
          <a:xfrm>
            <a:off x="1293091" y="-125302"/>
            <a:ext cx="6948457" cy="1938992"/>
          </a:xfrm>
          <a:prstGeom prst="rect">
            <a:avLst/>
          </a:prstGeom>
          <a:noFill/>
        </p:spPr>
        <p:txBody>
          <a:bodyPr wrap="square" rtlCol="0">
            <a:spAutoFit/>
          </a:bodyPr>
          <a:lstStyle/>
          <a:p>
            <a:pPr algn="ctr"/>
            <a:r>
              <a:rPr lang="en-US" sz="6000" dirty="0"/>
              <a:t>         </a:t>
            </a:r>
            <a:r>
              <a:rPr lang="en-US" sz="6000" dirty="0">
                <a:solidFill>
                  <a:srgbClr val="FFC000"/>
                </a:solidFill>
              </a:rPr>
              <a:t>Things To </a:t>
            </a:r>
          </a:p>
          <a:p>
            <a:pPr algn="ctr"/>
            <a:r>
              <a:rPr lang="en-US" sz="6000" dirty="0">
                <a:solidFill>
                  <a:srgbClr val="FFC000"/>
                </a:solidFill>
              </a:rPr>
              <a:t>         Think About</a:t>
            </a:r>
          </a:p>
        </p:txBody>
      </p:sp>
      <p:pic>
        <p:nvPicPr>
          <p:cNvPr id="9" name="Picture 8" descr="Announcing The iMonk Book Club | internetmonk.co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608" y="5261104"/>
            <a:ext cx="2565675" cy="1596896"/>
          </a:xfrm>
          <a:prstGeom prst="rect">
            <a:avLst/>
          </a:prstGeom>
        </p:spPr>
      </p:pic>
      <p:pic>
        <p:nvPicPr>
          <p:cNvPr id="1026" name="Picture 2" descr="http://sites.muscogee.k12.ga.us/dcms/wp-content/uploads/sites/35/2018/07/trac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4441" y="5261104"/>
            <a:ext cx="2565675" cy="15475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94441" y="1846292"/>
            <a:ext cx="2565675" cy="1596896"/>
          </a:xfrm>
          <a:prstGeom prst="rect">
            <a:avLst/>
          </a:prstGeom>
        </p:spPr>
      </p:pic>
    </p:spTree>
    <p:extLst>
      <p:ext uri="{BB962C8B-B14F-4D97-AF65-F5344CB8AC3E}">
        <p14:creationId xmlns:p14="http://schemas.microsoft.com/office/powerpoint/2010/main" val="3675688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9E977E21108B41BF5C8BBA3D146FB3" ma:contentTypeVersion="14" ma:contentTypeDescription="Create a new document." ma:contentTypeScope="" ma:versionID="459595620d9c950aa38f982eb31172da">
  <xsd:schema xmlns:xsd="http://www.w3.org/2001/XMLSchema" xmlns:xs="http://www.w3.org/2001/XMLSchema" xmlns:p="http://schemas.microsoft.com/office/2006/metadata/properties" xmlns:ns3="b9dc4606-97dd-4dee-92d2-290fe21ea26f" xmlns:ns4="7279389c-1a25-411e-a8bc-8857f0ce304b" targetNamespace="http://schemas.microsoft.com/office/2006/metadata/properties" ma:root="true" ma:fieldsID="76943283a0eaa68be1851aea98fbc5b0" ns3:_="" ns4:_="">
    <xsd:import namespace="b9dc4606-97dd-4dee-92d2-290fe21ea26f"/>
    <xsd:import namespace="7279389c-1a25-411e-a8bc-8857f0ce304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dc4606-97dd-4dee-92d2-290fe21ea2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79389c-1a25-411e-a8bc-8857f0ce30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EF7CB3-F89F-44B5-916C-CC05773EBD9E}">
  <ds:schemaRefs>
    <ds:schemaRef ds:uri="http://schemas.microsoft.com/office/infopath/2007/PartnerControls"/>
    <ds:schemaRef ds:uri="b9dc4606-97dd-4dee-92d2-290fe21ea26f"/>
    <ds:schemaRef ds:uri="7279389c-1a25-411e-a8bc-8857f0ce304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CC589050-A031-461F-BD08-643CF1E8BAFD}">
  <ds:schemaRefs>
    <ds:schemaRef ds:uri="http://schemas.microsoft.com/sharepoint/v3/contenttype/forms"/>
  </ds:schemaRefs>
</ds:datastoreItem>
</file>

<file path=customXml/itemProps3.xml><?xml version="1.0" encoding="utf-8"?>
<ds:datastoreItem xmlns:ds="http://schemas.openxmlformats.org/officeDocument/2006/customXml" ds:itemID="{0C0A2A7E-EF33-4926-B1DF-BB0DB140E6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dc4606-97dd-4dee-92d2-290fe21ea26f"/>
    <ds:schemaRef ds:uri="7279389c-1a25-411e-a8bc-8857f0ce30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5387</TotalTime>
  <Words>769</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                        Make A Smooth Transition: Preparing Your Child for Middle School Success </vt:lpstr>
      <vt:lpstr>Prepare For New Academic Challenges</vt:lpstr>
      <vt:lpstr>PowerPoint Presentation</vt:lpstr>
      <vt:lpstr>PowerPoint Presentation</vt:lpstr>
      <vt:lpstr>Talk about the move: It’s a New Environment!</vt:lpstr>
      <vt:lpstr>Elementary Vs. Middle School</vt:lpstr>
      <vt:lpstr>Elementary Vs. Middle School</vt:lpstr>
      <vt:lpstr>Make sure they are ready!</vt:lpstr>
      <vt:lpstr>PowerPoint Presentation</vt:lpstr>
      <vt:lpstr>Learn about policies and procedures</vt:lpstr>
      <vt:lpstr>PowerPoint Presentation</vt:lpstr>
      <vt:lpstr>PowerPoint Presentation</vt:lpstr>
      <vt:lpstr>PowerPoint Presentation</vt:lpstr>
    </vt:vector>
  </TitlesOfParts>
  <Company>Muscogee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Smooth transition: Preparing Your Child for Middle School Success</dc:title>
  <dc:creator>Ealy Veverlyn G</dc:creator>
  <cp:lastModifiedBy>Sutherland Brent G</cp:lastModifiedBy>
  <cp:revision>46</cp:revision>
  <dcterms:created xsi:type="dcterms:W3CDTF">2019-03-07T15:11:04Z</dcterms:created>
  <dcterms:modified xsi:type="dcterms:W3CDTF">2023-05-03T13:38:21Z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0x010100059E977E21108B41BF5C8BBA3D146FB3</vt:lpwstr>
  </property>
</Properties>
</file>